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59" r:id="rId2"/>
    <p:sldId id="514" r:id="rId3"/>
    <p:sldId id="499" r:id="rId4"/>
    <p:sldId id="513" r:id="rId5"/>
    <p:sldId id="515" r:id="rId6"/>
    <p:sldId id="516" r:id="rId7"/>
    <p:sldId id="517" r:id="rId8"/>
    <p:sldId id="504" r:id="rId9"/>
    <p:sldId id="505" r:id="rId10"/>
    <p:sldId id="506" r:id="rId11"/>
    <p:sldId id="520" r:id="rId12"/>
    <p:sldId id="519" r:id="rId13"/>
    <p:sldId id="507" r:id="rId14"/>
    <p:sldId id="522" r:id="rId15"/>
  </p:sldIdLst>
  <p:sldSz cx="9144000" cy="6858000" type="screen4x3"/>
  <p:notesSz cx="9283700" cy="6985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336600"/>
    <a:srgbClr val="333300"/>
    <a:srgbClr val="339966"/>
    <a:srgbClr val="990099"/>
    <a:srgbClr val="3F3E00"/>
    <a:srgbClr val="000066"/>
    <a:srgbClr val="EBFB1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705" autoAdjust="0"/>
  </p:normalViewPr>
  <p:slideViewPr>
    <p:cSldViewPr snapToGrid="0">
      <p:cViewPr varScale="1">
        <p:scale>
          <a:sx n="108" d="100"/>
          <a:sy n="108" d="100"/>
        </p:scale>
        <p:origin x="1746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023369" cy="3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defTabSz="914354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58894" y="1"/>
            <a:ext cx="4023369" cy="3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 defTabSz="914354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633566"/>
            <a:ext cx="4023369" cy="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b" anchorCtr="0" compatLnSpc="1">
            <a:prstTxWarp prst="textNoShape">
              <a:avLst/>
            </a:prstTxWarp>
          </a:bodyPr>
          <a:lstStyle>
            <a:lvl1pPr defTabSz="914354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58894" y="6633566"/>
            <a:ext cx="4023369" cy="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b" anchorCtr="0" compatLnSpc="1">
            <a:prstTxWarp prst="textNoShape">
              <a:avLst/>
            </a:prstTxWarp>
          </a:bodyPr>
          <a:lstStyle>
            <a:lvl1pPr algn="r" defTabSz="914354">
              <a:defRPr sz="1200"/>
            </a:lvl1pPr>
          </a:lstStyle>
          <a:p>
            <a:pPr>
              <a:defRPr/>
            </a:pPr>
            <a:fld id="{E80C9AEB-BA7E-47DA-B3AE-710EF8EB118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1894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023369" cy="3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defTabSz="914354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58894" y="1"/>
            <a:ext cx="4023369" cy="3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 defTabSz="914354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3875"/>
            <a:ext cx="3494088" cy="2620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7364" y="3317565"/>
            <a:ext cx="7428976" cy="314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633566"/>
            <a:ext cx="4023369" cy="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b" anchorCtr="0" compatLnSpc="1">
            <a:prstTxWarp prst="textNoShape">
              <a:avLst/>
            </a:prstTxWarp>
          </a:bodyPr>
          <a:lstStyle>
            <a:lvl1pPr defTabSz="914354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58894" y="6633566"/>
            <a:ext cx="4023369" cy="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b" anchorCtr="0" compatLnSpc="1">
            <a:prstTxWarp prst="textNoShape">
              <a:avLst/>
            </a:prstTxWarp>
          </a:bodyPr>
          <a:lstStyle>
            <a:lvl1pPr algn="r" defTabSz="914354">
              <a:defRPr sz="1200"/>
            </a:lvl1pPr>
          </a:lstStyle>
          <a:p>
            <a:pPr>
              <a:defRPr/>
            </a:pPr>
            <a:fld id="{099DF5C0-9642-4961-B7B8-68A5C7E7E45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82266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31540-ACDC-45BA-91A1-159FD40A4F7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223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8DBC7-692E-414F-9630-BE81BE09F2B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4248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BCF08-15D9-43A5-AE5C-CFA213A6442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3856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2B6BF-F68A-459E-8CCF-2729D27A1D3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7898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2C95F-54FB-431B-A0D5-DBC79D61ADD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5534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007D9-453F-4072-B27B-699CD5BF181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8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1ED25-BCA2-4771-B398-54862550660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01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0ECAB-E471-478D-ACD4-BB2E216D7D8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6353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8F3C8-D561-4C42-B082-1031D68C056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281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CD59C-E7AF-4F0E-814C-D80D6CA2DF1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7820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FEF32-1787-4A36-BD33-8E83A102037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926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B2C1F-569A-46EB-88B4-2BF08BBCCD2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1528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92C2C-7DAD-4268-A886-B124A87BFB6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757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E8310DA-FBB5-47E2-9C50-3ED8DAE44E4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2.m4a"/><Relationship Id="rId7" Type="http://schemas.openxmlformats.org/officeDocument/2006/relationships/image" Target="../media/image11.wmf"/><Relationship Id="rId2" Type="http://schemas.microsoft.com/office/2007/relationships/media" Target="../media/media12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-25166" y="0"/>
            <a:ext cx="9169166" cy="2726422"/>
          </a:xfrm>
          <a:solidFill>
            <a:srgbClr val="00B050"/>
          </a:solidFill>
        </p:spPr>
        <p:txBody>
          <a:bodyPr/>
          <a:lstStyle/>
          <a:p>
            <a:pPr eaLnBrk="1" hangingPunct="1"/>
            <a:r>
              <a:rPr lang="en-US" sz="4400" dirty="0" smtClean="0">
                <a:solidFill>
                  <a:schemeClr val="bg1"/>
                </a:solidFill>
              </a:rPr>
              <a:t>Modelling the spread of the Neolithic in the </a:t>
            </a:r>
          </a:p>
          <a:p>
            <a:pPr eaLnBrk="1" hangingPunct="1"/>
            <a:r>
              <a:rPr lang="en-US" sz="4400" dirty="0" smtClean="0">
                <a:solidFill>
                  <a:schemeClr val="bg1"/>
                </a:solidFill>
              </a:rPr>
              <a:t>western Mediterranean</a:t>
            </a:r>
            <a:endParaRPr lang="ca-ES" sz="4400" dirty="0" smtClean="0">
              <a:solidFill>
                <a:schemeClr val="bg1"/>
              </a:solidFill>
            </a:endParaRPr>
          </a:p>
        </p:txBody>
      </p:sp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177480" y="2320038"/>
            <a:ext cx="8722384" cy="427809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endParaRPr lang="ca-ES" sz="3200" dirty="0" smtClean="0"/>
          </a:p>
          <a:p>
            <a:pPr algn="ctr"/>
            <a:r>
              <a:rPr lang="ca-ES" sz="3200" dirty="0" smtClean="0"/>
              <a:t>Joaquim Fort</a:t>
            </a:r>
            <a:endParaRPr lang="ca-ES" sz="3200" dirty="0"/>
          </a:p>
          <a:p>
            <a:pPr algn="ctr"/>
            <a:r>
              <a:rPr lang="ca-ES" sz="3200" dirty="0" smtClean="0"/>
              <a:t>Universitat </a:t>
            </a:r>
            <a:r>
              <a:rPr lang="ca-ES" sz="3200" dirty="0"/>
              <a:t>de Girona </a:t>
            </a:r>
            <a:r>
              <a:rPr lang="ca-ES" sz="3200" dirty="0" smtClean="0"/>
              <a:t>(</a:t>
            </a:r>
            <a:r>
              <a:rPr lang="en-US" sz="3200" dirty="0" smtClean="0"/>
              <a:t>Catalonia</a:t>
            </a:r>
            <a:r>
              <a:rPr lang="ca-ES" sz="3200" dirty="0" smtClean="0"/>
              <a:t>, Spain)</a:t>
            </a:r>
          </a:p>
          <a:p>
            <a:pPr algn="ctr"/>
            <a:r>
              <a:rPr lang="en-US" sz="3200" i="1" dirty="0" smtClean="0">
                <a:solidFill>
                  <a:srgbClr val="0000FF"/>
                </a:solidFill>
              </a:rPr>
              <a:t>SIMEP </a:t>
            </a:r>
            <a:r>
              <a:rPr lang="en-US" sz="2400" i="1" dirty="0" smtClean="0">
                <a:solidFill>
                  <a:srgbClr val="0000FF"/>
                </a:solidFill>
              </a:rPr>
              <a:t>(Social Interactions in Mediterranean Prehistory)</a:t>
            </a:r>
            <a:endParaRPr lang="en-US" sz="2400" i="1" dirty="0">
              <a:solidFill>
                <a:srgbClr val="0000FF"/>
              </a:solidFill>
            </a:endParaRPr>
          </a:p>
          <a:p>
            <a:pPr algn="ctr"/>
            <a:r>
              <a:rPr lang="en-US" sz="3600" i="1" dirty="0">
                <a:solidFill>
                  <a:srgbClr val="0000FF"/>
                </a:solidFill>
              </a:rPr>
              <a:t>Barcelona, October 21</a:t>
            </a:r>
            <a:r>
              <a:rPr lang="en-US" sz="3600" i="1" baseline="30000" dirty="0">
                <a:solidFill>
                  <a:srgbClr val="0000FF"/>
                </a:solidFill>
              </a:rPr>
              <a:t>st</a:t>
            </a:r>
            <a:r>
              <a:rPr lang="en-US" sz="3600" i="1" dirty="0">
                <a:solidFill>
                  <a:srgbClr val="0000FF"/>
                </a:solidFill>
              </a:rPr>
              <a:t>, 2024</a:t>
            </a:r>
          </a:p>
          <a:p>
            <a:pPr algn="ctr"/>
            <a:endParaRPr lang="es-ES" sz="3600" dirty="0" smtClean="0">
              <a:solidFill>
                <a:srgbClr val="0000FF"/>
              </a:solidFill>
            </a:endParaRPr>
          </a:p>
          <a:p>
            <a:pPr algn="ctr"/>
            <a:endParaRPr lang="es-ES" sz="3600" dirty="0" smtClean="0">
              <a:solidFill>
                <a:srgbClr val="0000FF"/>
              </a:solidFill>
            </a:endParaRPr>
          </a:p>
          <a:p>
            <a:endParaRPr lang="es-E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       ICREA Academia Grant 2021 	                Grant </a:t>
            </a:r>
            <a:r>
              <a:rPr lang="ca-ES" sz="1200" dirty="0" smtClean="0"/>
              <a:t>PID2023-150978NB-C22	     </a:t>
            </a:r>
            <a:r>
              <a:rPr lang="en-US" sz="1200" dirty="0" smtClean="0"/>
              <a:t>Grant </a:t>
            </a:r>
            <a:r>
              <a:rPr lang="ca-ES" sz="1200" dirty="0"/>
              <a:t>2021-SGR-00190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566951" y="6484946"/>
            <a:ext cx="332913" cy="317395"/>
          </a:xfrm>
        </p:spPr>
        <p:txBody>
          <a:bodyPr/>
          <a:lstStyle/>
          <a:p>
            <a:pPr>
              <a:defRPr/>
            </a:pPr>
            <a:fld id="{04331540-ACDC-45BA-91A1-159FD40A4F76}" type="slidenum">
              <a:rPr lang="es-ES" smtClean="0"/>
              <a:pPr>
                <a:defRPr/>
              </a:pPr>
              <a:t>1</a:t>
            </a:fld>
            <a:endParaRPr lang="es-ES" dirty="0"/>
          </a:p>
        </p:txBody>
      </p:sp>
      <p:sp>
        <p:nvSpPr>
          <p:cNvPr id="3" name="AutoShape 4" descr="Resultat d'imatges per a icre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068" y="5201644"/>
            <a:ext cx="3217263" cy="112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9 Imagen" descr="https://www.icrea.cat/sites/default/files/logo_small_negative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0" y="5040792"/>
            <a:ext cx="3211018" cy="1243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 descr="Research calls portal - Universitat Autònoma de Barcelona - UAB Barcelo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360" y="5165424"/>
            <a:ext cx="1566689" cy="11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1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9"/>
    </mc:Choice>
    <mc:Fallback>
      <p:transition spd="slow" advTm="6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007D9-453F-4072-B27B-699CD5BF1816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-15876" y="0"/>
            <a:ext cx="9144000" cy="812800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4000" b="1" smtClean="0">
                <a:solidFill>
                  <a:schemeClr val="bg1"/>
                </a:solidFill>
                <a:latin typeface="Trebuchet MS" pitchFamily="34" charset="0"/>
              </a:rPr>
              <a:t>Results</a:t>
            </a:r>
            <a:endParaRPr lang="en-US" sz="4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653483"/>
              </p:ext>
            </p:extLst>
          </p:nvPr>
        </p:nvGraphicFramePr>
        <p:xfrm>
          <a:off x="2199992" y="108783"/>
          <a:ext cx="5060887" cy="7240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7" name="Graph" r:id="rId5" imgW="2900160" imgH="4150080" progId="Origin50.Graph">
                  <p:embed/>
                </p:oleObj>
              </mc:Choice>
              <mc:Fallback>
                <p:oleObj name="Graph" r:id="rId5" imgW="2900160" imgH="4150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99992" y="108783"/>
                        <a:ext cx="5060887" cy="72409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CuadroTexto"/>
          <p:cNvSpPr txBox="1"/>
          <p:nvPr/>
        </p:nvSpPr>
        <p:spPr bwMode="auto">
          <a:xfrm>
            <a:off x="7201048" y="1898586"/>
            <a:ext cx="206064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s-ES" sz="2200" smtClean="0">
                <a:solidFill>
                  <a:srgbClr val="C00000"/>
                </a:solidFill>
              </a:rPr>
              <a:t>archaeological data: </a:t>
            </a:r>
            <a:r>
              <a:rPr lang="en-US" sz="2400" b="1" u="sng">
                <a:solidFill>
                  <a:srgbClr val="C00000"/>
                </a:solidFill>
              </a:rPr>
              <a:t>7.5-10.6 km/yr </a:t>
            </a:r>
            <a:endParaRPr lang="es-ES" sz="2200" smtClean="0">
              <a:solidFill>
                <a:srgbClr val="C00000"/>
              </a:solidFill>
            </a:endParaRPr>
          </a:p>
          <a:p>
            <a:pPr eaLnBrk="1" hangingPunct="1"/>
            <a:r>
              <a:rPr lang="es-ES" sz="2200" smtClean="0">
                <a:solidFill>
                  <a:srgbClr val="C00000"/>
                </a:solidFill>
              </a:rPr>
              <a:t>(slide #4)</a:t>
            </a:r>
            <a:endParaRPr lang="en-US" sz="2200" smtClean="0">
              <a:solidFill>
                <a:srgbClr val="C00000"/>
              </a:solidFill>
            </a:endParaRPr>
          </a:p>
        </p:txBody>
      </p:sp>
      <p:cxnSp>
        <p:nvCxnSpPr>
          <p:cNvPr id="7" name="6 Conector recto de flecha"/>
          <p:cNvCxnSpPr/>
          <p:nvPr/>
        </p:nvCxnSpPr>
        <p:spPr>
          <a:xfrm flipH="1" flipV="1">
            <a:off x="6255945" y="1557196"/>
            <a:ext cx="1104524" cy="7695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flipH="1">
            <a:off x="5884753" y="2399168"/>
            <a:ext cx="1475716" cy="44362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9 CuadroTexto"/>
              <p:cNvSpPr txBox="1"/>
              <p:nvPr/>
            </p:nvSpPr>
            <p:spPr bwMode="auto">
              <a:xfrm>
                <a:off x="135795" y="1773678"/>
                <a:ext cx="2060648" cy="1477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s-ES" sz="2200" smtClean="0">
                    <a:solidFill>
                      <a:srgbClr val="C00000"/>
                    </a:solidFill>
                  </a:rPr>
                  <a:t>maximum </a:t>
                </a:r>
              </a:p>
              <a:p>
                <a:pPr eaLnBrk="1" hangingPunct="1"/>
                <a:r>
                  <a:rPr lang="es-ES" sz="2200" smtClean="0">
                    <a:solidFill>
                      <a:srgbClr val="C00000"/>
                    </a:solidFill>
                  </a:rPr>
                  <a:t>possible</a:t>
                </a:r>
              </a:p>
              <a:p>
                <a:pPr eaLnBrk="1" hangingPunct="1"/>
                <a:r>
                  <a:rPr lang="es-ES" sz="2200" smtClean="0">
                    <a:solidFill>
                      <a:srgbClr val="C00000"/>
                    </a:solidFill>
                  </a:rPr>
                  <a:t>spread rate:</a:t>
                </a:r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𝑚𝑎𝑥</m:t>
                          </m:r>
                        </m:sub>
                      </m:sSub>
                      <m:r>
                        <a:rPr lang="es-E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l-GR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𝛥</m:t>
                      </m:r>
                      <m:r>
                        <a:rPr lang="es-E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s-E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en-US" sz="240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795" y="1773678"/>
                <a:ext cx="2060648" cy="1477328"/>
              </a:xfrm>
              <a:prstGeom prst="rect">
                <a:avLst/>
              </a:prstGeom>
              <a:blipFill rotWithShape="1">
                <a:blip r:embed="rId8"/>
                <a:stretch>
                  <a:fillRect l="-3550" t="-2066" b="-578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10 Conector recto de flecha"/>
          <p:cNvCxnSpPr/>
          <p:nvPr/>
        </p:nvCxnSpPr>
        <p:spPr>
          <a:xfrm>
            <a:off x="1955544" y="3032912"/>
            <a:ext cx="2372012" cy="74238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12 CuadroTexto"/>
              <p:cNvSpPr txBox="1"/>
              <p:nvPr/>
            </p:nvSpPr>
            <p:spPr bwMode="auto">
              <a:xfrm>
                <a:off x="6812158" y="4398308"/>
                <a:ext cx="2315965" cy="1938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Results</m:t>
                      </m:r>
                      <m: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from</m:t>
                      </m:r>
                      <m: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s-ES" sz="2400" b="0" i="0" smtClean="0">
                  <a:solidFill>
                    <a:srgbClr val="0000FF"/>
                  </a:solidFill>
                  <a:latin typeface="Cambria Math"/>
                  <a:ea typeface="Cambria Math"/>
                </a:endParaRPr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this</m:t>
                      </m:r>
                      <m: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figure</m:t>
                      </m:r>
                      <m: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:</m:t>
                      </m:r>
                    </m:oMath>
                  </m:oMathPara>
                </a14:m>
                <a:endParaRPr lang="es-ES" sz="2400" b="0" i="0" smtClean="0">
                  <a:solidFill>
                    <a:srgbClr val="0000FF"/>
                  </a:solidFill>
                  <a:latin typeface="Cambria Math"/>
                  <a:ea typeface="Cambria Math"/>
                </a:endParaRPr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l-GR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</m:e>
                      <m:sub>
                        <m:r>
                          <a:rPr lang="es-ES" sz="2400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𝑚𝑖𝑛</m:t>
                        </m:r>
                      </m:sub>
                    </m:sSub>
                    <m:r>
                      <a:rPr lang="es-ES" sz="2400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2400" smtClean="0">
                    <a:solidFill>
                      <a:srgbClr val="0000FF"/>
                    </a:solidFill>
                  </a:rPr>
                  <a:t> 240 km</a:t>
                </a:r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</m:e>
                      <m:sub>
                        <m:r>
                          <a:rPr lang="es-ES" sz="2400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  <m:r>
                          <a:rPr lang="es-ES" sz="2400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𝑎𝑥</m:t>
                        </m:r>
                      </m:sub>
                    </m:sSub>
                    <m:r>
                      <a:rPr lang="es-ES" sz="2400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2400" smtClean="0">
                    <a:solidFill>
                      <a:srgbClr val="0000FF"/>
                    </a:solidFill>
                  </a:rPr>
                  <a:t> 343 km</a:t>
                </a:r>
                <a:endParaRPr lang="en-US" sz="2400">
                  <a:solidFill>
                    <a:srgbClr val="0000FF"/>
                  </a:solidFill>
                </a:endParaRPr>
              </a:p>
              <a:p>
                <a:pPr eaLnBrk="1" hangingPunct="1"/>
                <a:endParaRPr lang="en-US" sz="240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" name="1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12158" y="4398308"/>
                <a:ext cx="2315965" cy="1938992"/>
              </a:xfrm>
              <a:prstGeom prst="rect">
                <a:avLst/>
              </a:prstGeom>
              <a:blipFill rotWithShape="1">
                <a:blip r:embed="rId9"/>
                <a:stretch>
                  <a:fillRect l="-526" r="-131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9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18"/>
    </mc:Choice>
    <mc:Fallback>
      <p:transition spd="slow" advTm="17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007D9-453F-4072-B27B-699CD5BF1816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-6823" y="0"/>
            <a:ext cx="9144000" cy="812800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4000" b="1" smtClean="0">
                <a:solidFill>
                  <a:schemeClr val="bg1"/>
                </a:solidFill>
                <a:latin typeface="Trebuchet MS" pitchFamily="34" charset="0"/>
              </a:rPr>
              <a:t>Results</a:t>
            </a:r>
            <a:endParaRPr lang="en-US" sz="4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12 CuadroTexto"/>
              <p:cNvSpPr txBox="1"/>
              <p:nvPr/>
            </p:nvSpPr>
            <p:spPr bwMode="auto">
              <a:xfrm>
                <a:off x="124288" y="1646951"/>
                <a:ext cx="9243588" cy="4524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2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1</m:t>
                      </m:r>
                      <m:r>
                        <m:rPr>
                          <m:sty m:val="p"/>
                        </m:rPr>
                        <a:rPr lang="es-ES" sz="3200" b="0" i="0" baseline="3000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st</m:t>
                      </m:r>
                      <m:r>
                        <m:rPr>
                          <m:nor/>
                        </m:rPr>
                        <a:rPr lang="es-ES" sz="320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s-ES" sz="320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model</m:t>
                      </m:r>
                      <m:r>
                        <m:rPr>
                          <m:nor/>
                        </m:rPr>
                        <a:rPr lang="es-ES" sz="320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(</m:t>
                      </m:r>
                      <m:r>
                        <m:rPr>
                          <m:nor/>
                        </m:rPr>
                        <a:rPr lang="es-ES" sz="320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forward</m:t>
                      </m:r>
                      <m:r>
                        <m:rPr>
                          <m:nor/>
                        </m:rPr>
                        <a:rPr lang="es-ES" sz="320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s-ES" sz="32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and</m:t>
                      </m:r>
                      <m:r>
                        <m:rPr>
                          <m:nor/>
                        </m:rPr>
                        <a:rPr lang="es-ES" sz="32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s-ES" sz="32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backward</m:t>
                      </m:r>
                      <m:r>
                        <m:rPr>
                          <m:nor/>
                        </m:rPr>
                        <a:rPr lang="es-ES" sz="32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s-ES" sz="320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dispersal</m:t>
                      </m:r>
                      <m:r>
                        <m:rPr>
                          <m:nor/>
                        </m:rPr>
                        <a:rPr lang="es-ES" sz="320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):</m:t>
                      </m:r>
                      <m:r>
                        <a:rPr lang="es-ES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s-ES" sz="3200" b="0" i="1" dirty="0" smtClean="0">
                  <a:solidFill>
                    <a:schemeClr val="tx1"/>
                  </a:solidFill>
                  <a:latin typeface="Cambria Math"/>
                  <a:ea typeface="Cambria Math"/>
                </a:endParaRPr>
              </a:p>
              <a:p>
                <a:pPr algn="ctr"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l-GR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320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</m:e>
                      <m:sub>
                        <m:r>
                          <a:rPr lang="es-ES" sz="32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𝑚𝑖𝑛</m:t>
                        </m:r>
                      </m:sub>
                    </m:sSub>
                    <m:r>
                      <a:rPr lang="es-ES" sz="32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tx1"/>
                        </a:solidFill>
                      </a:rPr>
                      <m:t> 240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tx1"/>
                        </a:solidFill>
                      </a:rPr>
                      <m:t>km</m:t>
                    </m:r>
                  </m:oMath>
                </a14:m>
                <a:r>
                  <a:rPr lang="es-ES" sz="3200" dirty="0" smtClean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s-ES" sz="32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  </m:t>
                    </m:r>
                    <m:sSub>
                      <m:sSubPr>
                        <m:ctrlPr>
                          <a:rPr lang="el-GR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320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</m:e>
                      <m:sub>
                        <m:r>
                          <a:rPr lang="es-ES" sz="32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𝑚𝑎𝑥</m:t>
                        </m:r>
                      </m:sub>
                    </m:sSub>
                    <m:r>
                      <a:rPr lang="es-ES" sz="32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s-ES" sz="3200" b="0" i="0" smtClean="0">
                        <a:solidFill>
                          <a:schemeClr val="tx1"/>
                        </a:solidFill>
                      </a:rPr>
                      <m:t>427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tx1"/>
                        </a:solidFill>
                      </a:rPr>
                      <m:t>km</m:t>
                    </m:r>
                  </m:oMath>
                </a14:m>
                <a:endParaRPr lang="en-US" sz="3200" dirty="0" smtClean="0">
                  <a:solidFill>
                    <a:schemeClr val="tx1"/>
                  </a:solidFill>
                </a:endParaRPr>
              </a:p>
              <a:p>
                <a:pPr algn="ctr" eaLnBrk="1" hangingPunct="1"/>
                <a:endParaRPr lang="en-US" sz="3200" dirty="0">
                  <a:solidFill>
                    <a:schemeClr val="tx1"/>
                  </a:solidFill>
                </a:endParaRPr>
              </a:p>
              <a:p>
                <a:pPr algn="ctr" eaLnBrk="1" hangingPunct="1"/>
                <a14:m>
                  <m:oMath xmlns:m="http://schemas.openxmlformats.org/officeDocument/2006/math">
                    <m:r>
                      <a:rPr lang="es-ES" sz="32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2</m:t>
                    </m:r>
                    <m:r>
                      <m:rPr>
                        <m:sty m:val="p"/>
                      </m:rPr>
                      <a:rPr lang="es-ES" sz="3200" b="0" i="0" baseline="3000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nd</m:t>
                    </m:r>
                  </m:oMath>
                </a14:m>
                <a:r>
                  <a:rPr lang="es-ES" sz="3200" b="0" i="0" dirty="0" smtClean="0">
                    <a:solidFill>
                      <a:schemeClr val="tx1"/>
                    </a:solidFill>
                    <a:latin typeface="Cambria Math"/>
                    <a:ea typeface="Cambria Math"/>
                  </a:rPr>
                  <a:t> </a:t>
                </a:r>
                <a:r>
                  <a:rPr lang="es-ES" sz="3200" b="0" i="0" dirty="0" err="1" smtClean="0">
                    <a:solidFill>
                      <a:schemeClr val="tx1"/>
                    </a:solidFill>
                    <a:latin typeface="Cambria Math"/>
                    <a:ea typeface="Cambria Math"/>
                  </a:rPr>
                  <a:t>model</a:t>
                </a:r>
                <a:r>
                  <a:rPr lang="es-ES" sz="3200" b="0" i="0" dirty="0" smtClean="0">
                    <a:solidFill>
                      <a:schemeClr val="tx1"/>
                    </a:solidFill>
                    <a:latin typeface="Cambria Math"/>
                    <a:ea typeface="Cambria Math"/>
                  </a:rPr>
                  <a:t> (forward </a:t>
                </a:r>
                <a:r>
                  <a:rPr lang="es-ES" sz="3200" b="0" i="0" dirty="0" err="1" smtClean="0">
                    <a:solidFill>
                      <a:schemeClr val="tx1"/>
                    </a:solidFill>
                    <a:latin typeface="Cambria Math"/>
                    <a:ea typeface="Cambria Math"/>
                  </a:rPr>
                  <a:t>dispersal</a:t>
                </a:r>
                <a:r>
                  <a:rPr lang="es-ES" sz="3200" b="0" i="0" dirty="0" smtClean="0">
                    <a:solidFill>
                      <a:schemeClr val="tx1"/>
                    </a:solidFill>
                    <a:latin typeface="Cambria Math"/>
                    <a:ea typeface="Cambria Math"/>
                  </a:rPr>
                  <a:t> </a:t>
                </a:r>
                <a:r>
                  <a:rPr lang="es-ES" sz="3200" b="0" i="0" dirty="0" err="1" smtClean="0">
                    <a:solidFill>
                      <a:schemeClr val="tx1"/>
                    </a:solidFill>
                    <a:latin typeface="Cambria Math"/>
                    <a:ea typeface="Cambria Math"/>
                  </a:rPr>
                  <a:t>only</a:t>
                </a:r>
                <a:r>
                  <a:rPr lang="es-ES" sz="3200" b="0" i="0" dirty="0" smtClean="0">
                    <a:solidFill>
                      <a:schemeClr val="tx1"/>
                    </a:solidFill>
                    <a:latin typeface="Cambria Math"/>
                    <a:ea typeface="Cambria Math"/>
                  </a:rPr>
                  <a:t>):</a:t>
                </a:r>
                <a14:m>
                  <m:oMath xmlns:m="http://schemas.openxmlformats.org/officeDocument/2006/math">
                    <m:r>
                      <a:rPr lang="es-ES" sz="32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endParaRPr lang="es-ES" sz="3200" b="0" i="0" dirty="0" smtClean="0">
                  <a:solidFill>
                    <a:schemeClr val="tx1"/>
                  </a:solidFill>
                  <a:latin typeface="Cambria Math"/>
                  <a:ea typeface="Cambria Math"/>
                </a:endParaRPr>
              </a:p>
              <a:p>
                <a:pPr algn="ctr"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l-GR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320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</m:e>
                      <m:sub>
                        <m:r>
                          <a:rPr lang="es-ES" sz="32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𝑚𝑖𝑛</m:t>
                        </m:r>
                      </m:sub>
                    </m:sSub>
                    <m:r>
                      <a:rPr lang="es-ES" sz="32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 240 km,</a:t>
                </a:r>
                <a14:m>
                  <m:oMath xmlns:m="http://schemas.openxmlformats.org/officeDocument/2006/math">
                    <m:r>
                      <a:rPr lang="es-ES" sz="32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s-E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a:rPr lang="es-ES" sz="32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 </m:t>
                    </m:r>
                    <m:sSub>
                      <m:sSubPr>
                        <m:ctrlPr>
                          <a:rPr lang="el-GR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320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</m:e>
                      <m:sub>
                        <m:r>
                          <a:rPr lang="es-ES" sz="32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  <m:r>
                          <a:rPr lang="es-ES" sz="32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𝑎𝑥</m:t>
                        </m:r>
                      </m:sub>
                    </m:sSub>
                    <m:r>
                      <a:rPr lang="es-ES" sz="32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 343 km</a:t>
                </a:r>
              </a:p>
              <a:p>
                <a:pPr algn="ctr" eaLnBrk="1" hangingPunct="1"/>
                <a:endParaRPr lang="en-US" sz="3200" dirty="0"/>
              </a:p>
              <a:p>
                <a:pPr algn="ctr" eaLnBrk="1" hangingPunct="1"/>
                <a:endParaRPr lang="en-US" sz="32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s-ES" sz="3200" dirty="0" err="1" smtClean="0">
                    <a:solidFill>
                      <a:srgbClr val="0000FF"/>
                    </a:solidFill>
                  </a:rPr>
                  <a:t>Overall</a:t>
                </a:r>
                <a:r>
                  <a:rPr lang="es-ES" sz="32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s-ES" sz="3200" dirty="0" err="1" smtClean="0">
                    <a:solidFill>
                      <a:srgbClr val="0000FF"/>
                    </a:solidFill>
                  </a:rPr>
                  <a:t>range</a:t>
                </a:r>
                <a:r>
                  <a:rPr lang="es-ES" sz="3200" dirty="0" smtClean="0">
                    <a:solidFill>
                      <a:srgbClr val="0000FF"/>
                    </a:solidFill>
                  </a:rPr>
                  <a:t>: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smtClean="0">
                        <a:solidFill>
                          <a:srgbClr val="0000FF"/>
                        </a:solidFill>
                      </a:rPr>
                      <m:t>240 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srgbClr val="0000FF"/>
                        </a:solidFill>
                      </a:rPr>
                      <m:t>km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≤</m:t>
                    </m:r>
                    <m:r>
                      <m:rPr>
                        <m:sty m:val="p"/>
                      </m:rPr>
                      <a:rPr lang="el-GR" sz="320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Δ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≤</m:t>
                    </m:r>
                    <m:r>
                      <m:rPr>
                        <m:nor/>
                      </m:rPr>
                      <a:rPr lang="es-ES" sz="3200">
                        <a:solidFill>
                          <a:srgbClr val="0000FF"/>
                        </a:solidFill>
                      </a:rPr>
                      <m:t>427</m:t>
                    </m:r>
                    <m:r>
                      <m:rPr>
                        <m:nor/>
                      </m:rPr>
                      <a:rPr lang="en-US" sz="3200">
                        <a:solidFill>
                          <a:srgbClr val="0000FF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rgbClr val="0000FF"/>
                        </a:solidFill>
                      </a:rPr>
                      <m:t>km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 p</a:t>
                </a:r>
                <a:r>
                  <a:rPr lang="en-US" sz="2400" dirty="0" smtClean="0">
                    <a:solidFill>
                      <a:srgbClr val="0000FF"/>
                    </a:solidFill>
                  </a:rPr>
                  <a:t>er generation</a:t>
                </a:r>
              </a:p>
            </p:txBody>
          </p:sp>
        </mc:Choice>
        <mc:Fallback xmlns="">
          <p:sp>
            <p:nvSpPr>
              <p:cNvPr id="13" name="1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288" y="1646951"/>
                <a:ext cx="9243588" cy="4524315"/>
              </a:xfrm>
              <a:prstGeom prst="rect">
                <a:avLst/>
              </a:prstGeom>
              <a:blipFill>
                <a:blip r:embed="rId4"/>
                <a:stretch>
                  <a:fillRect b="-350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9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18"/>
    </mc:Choice>
    <mc:Fallback>
      <p:transition spd="slow" advTm="37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007D9-453F-4072-B27B-699CD5BF1816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-15876" y="0"/>
            <a:ext cx="9144000" cy="812800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4000" b="1" smtClean="0">
                <a:solidFill>
                  <a:schemeClr val="bg1"/>
                </a:solidFill>
                <a:latin typeface="Trebuchet MS" pitchFamily="34" charset="0"/>
              </a:rPr>
              <a:t>Cultural effect </a:t>
            </a:r>
            <a:endParaRPr lang="en-US" sz="4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CuadroTexto"/>
              <p:cNvSpPr txBox="1"/>
              <p:nvPr/>
            </p:nvSpPr>
            <p:spPr bwMode="auto">
              <a:xfrm>
                <a:off x="443633" y="1007819"/>
                <a:ext cx="8519311" cy="5752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800" smtClean="0"/>
                  <a:t>Cultural effect= Percentage </a:t>
                </a:r>
                <a14:m>
                  <m:oMath xmlns:m="http://schemas.openxmlformats.org/officeDocument/2006/math">
                    <m:r>
                      <a:rPr lang="es-ES" sz="2800" i="1" smtClean="0">
                        <a:solidFill>
                          <a:srgbClr val="FF0000"/>
                        </a:solidFill>
                        <a:latin typeface="Cambria Math"/>
                      </a:rPr>
                      <m:t>𝐶</m:t>
                    </m:r>
                    <m:r>
                      <a:rPr lang="es-ES" sz="28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800"/>
                  <a:t>of cultural diffusion </a:t>
                </a:r>
                <a:r>
                  <a:rPr lang="en-US" sz="2800" smtClean="0"/>
                  <a:t>[3]:</a:t>
                </a:r>
                <a:endParaRPr lang="en-US" sz="2800"/>
              </a:p>
              <a:p>
                <a:pPr algn="ctr"/>
                <a14:m>
                  <m:oMath xmlns:m="http://schemas.openxmlformats.org/officeDocument/2006/math">
                    <m:r>
                      <a:rPr lang="es-ES" sz="2800" b="0" i="1" smtClean="0">
                        <a:solidFill>
                          <a:srgbClr val="FF0000"/>
                        </a:solidFill>
                        <a:latin typeface="Cambria Math"/>
                      </a:rPr>
                      <m:t>𝐶</m:t>
                    </m:r>
                    <m:r>
                      <a:rPr lang="es-ES" sz="2800" b="0" i="0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𝜂</m:t>
                            </m:r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=0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𝑠</m:t>
                        </m:r>
                      </m:den>
                    </m:f>
                    <m:r>
                      <a:rPr lang="en-US" sz="2800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800">
                    <a:solidFill>
                      <a:srgbClr val="FF0000"/>
                    </a:solidFill>
                  </a:rPr>
                  <a:t>· </a:t>
                </a:r>
                <a:r>
                  <a:rPr lang="en-US" sz="2800" smtClean="0">
                    <a:solidFill>
                      <a:srgbClr val="FF0000"/>
                    </a:solidFill>
                  </a:rPr>
                  <a:t>100     </a:t>
                </a:r>
                <a:r>
                  <a:rPr lang="en-US" sz="2800" smtClean="0"/>
                  <a:t>(1)</a:t>
                </a:r>
                <a:endParaRPr lang="en-US" sz="2800"/>
              </a:p>
              <a:p>
                <a:r>
                  <a:rPr lang="en-US" sz="2800" smtClean="0"/>
                  <a:t>Percentage</a:t>
                </a:r>
                <a:r>
                  <a:rPr lang="en-US" sz="280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2800" i="1">
                        <a:solidFill>
                          <a:srgbClr val="FF0000"/>
                        </a:solidFill>
                        <a:latin typeface="Cambria Math"/>
                      </a:rPr>
                      <m:t>𝐷</m:t>
                    </m:r>
                  </m:oMath>
                </a14:m>
                <a:r>
                  <a:rPr lang="en-US" sz="280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800"/>
                  <a:t>of </a:t>
                </a:r>
                <a:r>
                  <a:rPr lang="en-US" sz="2800" smtClean="0"/>
                  <a:t>demic diffusion: </a:t>
                </a:r>
                <a:endParaRPr lang="en-US" sz="2800"/>
              </a:p>
              <a:p>
                <a:r>
                  <a:rPr lang="es-ES" sz="2800" b="0" smtClean="0">
                    <a:solidFill>
                      <a:srgbClr val="FF0000"/>
                    </a:solidFill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lang="es-ES" sz="2800" b="0" i="1" smtClean="0">
                        <a:solidFill>
                          <a:srgbClr val="FF0000"/>
                        </a:solidFill>
                        <a:latin typeface="Cambria Math"/>
                      </a:rPr>
                      <m:t>𝐷</m:t>
                    </m:r>
                    <m:r>
                      <a:rPr lang="es-ES" sz="2800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𝜂</m:t>
                            </m:r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=0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𝑠</m:t>
                        </m:r>
                      </m:den>
                    </m:f>
                    <m:r>
                      <a:rPr lang="en-US" sz="2800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800">
                    <a:solidFill>
                      <a:srgbClr val="FF0000"/>
                    </a:solidFill>
                  </a:rPr>
                  <a:t>· </a:t>
                </a:r>
                <a:r>
                  <a:rPr lang="en-US" sz="2800" smtClean="0">
                    <a:solidFill>
                      <a:srgbClr val="FF0000"/>
                    </a:solidFill>
                  </a:rPr>
                  <a:t>100</a:t>
                </a:r>
              </a:p>
              <a:p>
                <a:r>
                  <a:rPr lang="es-ES" sz="2800" smtClean="0"/>
                  <a:t>Therefore:  </a:t>
                </a:r>
                <a14:m>
                  <m:oMath xmlns:m="http://schemas.openxmlformats.org/officeDocument/2006/math">
                    <m:r>
                      <a:rPr lang="es-ES" sz="2800" i="1" smtClean="0">
                        <a:solidFill>
                          <a:srgbClr val="FF0000"/>
                        </a:solidFill>
                        <a:latin typeface="Cambria Math"/>
                      </a:rPr>
                      <m:t>𝐶</m:t>
                    </m:r>
                    <m:r>
                      <a:rPr lang="es-ES" sz="2800" b="0" i="1" smtClean="0">
                        <a:solidFill>
                          <a:srgbClr val="FF0000"/>
                        </a:solidFill>
                        <a:latin typeface="Cambria Math"/>
                      </a:rPr>
                      <m:t>+</m:t>
                    </m:r>
                    <m:r>
                      <a:rPr lang="es-ES" sz="2800" b="0" i="1" smtClean="0">
                        <a:solidFill>
                          <a:srgbClr val="FF0000"/>
                        </a:solidFill>
                        <a:latin typeface="Cambria Math"/>
                      </a:rPr>
                      <m:t>𝐷</m:t>
                    </m:r>
                    <m:r>
                      <a:rPr lang="es-ES" sz="2800" b="0" i="1" smtClean="0">
                        <a:solidFill>
                          <a:srgbClr val="FF0000"/>
                        </a:solidFill>
                        <a:latin typeface="Cambria Math"/>
                      </a:rPr>
                      <m:t>=1</m:t>
                    </m:r>
                  </m:oMath>
                </a14:m>
                <a:r>
                  <a:rPr lang="es-ES" sz="2800" smtClean="0">
                    <a:solidFill>
                      <a:srgbClr val="FF0000"/>
                    </a:solidFill>
                  </a:rPr>
                  <a:t>00%</a:t>
                </a:r>
              </a:p>
              <a:p>
                <a:endParaRPr lang="es-ES" sz="2800">
                  <a:solidFill>
                    <a:srgbClr val="FF0000"/>
                  </a:solidFill>
                </a:endParaRPr>
              </a:p>
              <a:p>
                <a:r>
                  <a:rPr lang="es-ES" sz="2800" smtClean="0"/>
                  <a:t>From Eq. (1) we find the maximum </a:t>
                </a:r>
              </a:p>
              <a:p>
                <a:r>
                  <a:rPr lang="es-ES" sz="2800" smtClean="0"/>
                  <a:t>cultural effect:</a:t>
                </a:r>
              </a:p>
              <a:p>
                <a14:m>
                  <m:oMath xmlns:m="http://schemas.openxmlformats.org/officeDocument/2006/math">
                    <m:r>
                      <a:rPr lang="es-ES" sz="2800" i="1">
                        <a:solidFill>
                          <a:srgbClr val="FF0000"/>
                        </a:solidFill>
                        <a:latin typeface="Cambria Math"/>
                      </a:rPr>
                      <m:t>𝐶</m:t>
                    </m:r>
                    <m:r>
                      <a:rPr lang="es-ES" sz="2800" b="0" i="1" baseline="-25000" smtClean="0">
                        <a:solidFill>
                          <a:srgbClr val="FF0000"/>
                        </a:solidFill>
                        <a:latin typeface="Cambria Math"/>
                      </a:rPr>
                      <m:t>𝑚𝑎𝑥</m:t>
                    </m:r>
                    <m:r>
                      <a:rPr lang="es-ES" sz="280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𝑠</m:t>
                        </m:r>
                        <m:r>
                          <a:rPr lang="es-ES" sz="2800" b="0" i="1" baseline="-2500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𝑚𝑎𝑥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𝜂</m:t>
                            </m:r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=0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𝑠</m:t>
                        </m:r>
                        <m:r>
                          <a:rPr lang="es-ES" sz="2800" i="1" baseline="-25000">
                            <a:solidFill>
                              <a:srgbClr val="FF0000"/>
                            </a:solidFill>
                            <a:latin typeface="Cambria Math"/>
                          </a:rPr>
                          <m:t>𝑚𝑎𝑥</m:t>
                        </m:r>
                      </m:den>
                    </m:f>
                    <m:r>
                      <a:rPr lang="en-US" sz="2800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800">
                    <a:solidFill>
                      <a:srgbClr val="FF0000"/>
                    </a:solidFill>
                  </a:rPr>
                  <a:t>· 10</a:t>
                </a:r>
                <a:r>
                  <a:rPr lang="en-US" sz="2800" smtClean="0">
                    <a:solidFill>
                      <a:srgbClr val="FF0000"/>
                    </a:solidFill>
                  </a:rPr>
                  <a:t>0</a:t>
                </a:r>
                <a:endParaRPr lang="es-ES" sz="2800"/>
              </a:p>
              <a:p>
                <a:r>
                  <a:rPr lang="es-ES" sz="2800" smtClean="0">
                    <a:solidFill>
                      <a:srgbClr val="FF0000"/>
                    </a:solidFill>
                  </a:rPr>
                  <a:t>                                   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/>
                      </a:rPr>
                      <m:t>𝑠</m:t>
                    </m:r>
                    <m:r>
                      <a:rPr lang="es-ES" sz="2800" i="1" baseline="-25000">
                        <a:solidFill>
                          <a:srgbClr val="FF0000"/>
                        </a:solidFill>
                        <a:latin typeface="Cambria Math"/>
                      </a:rPr>
                      <m:t>𝑚𝑎𝑥</m:t>
                    </m:r>
                  </m:oMath>
                </a14:m>
                <a:endParaRPr lang="es-ES" sz="2800" smtClean="0"/>
              </a:p>
              <a:p>
                <a:pPr algn="ctr"/>
                <a:r>
                  <a:rPr lang="en-US" sz="2800" smtClean="0">
                    <a:solidFill>
                      <a:srgbClr val="FF0000"/>
                    </a:solidFill>
                  </a:rPr>
                  <a:t>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𝜂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=0</m:t>
                        </m:r>
                      </m:sub>
                    </m:sSub>
                  </m:oMath>
                </a14:m>
                <a:endParaRPr lang="es-ES" sz="2800"/>
              </a:p>
              <a:p>
                <a:r>
                  <a:rPr lang="en-US" sz="2400"/>
                  <a:t> </a:t>
                </a:r>
                <a:r>
                  <a:rPr lang="en-US" sz="2000"/>
                  <a:t>[3] Fort, </a:t>
                </a:r>
                <a:r>
                  <a:rPr lang="en-US" sz="2000" i="1"/>
                  <a:t>PNAS </a:t>
                </a:r>
                <a:r>
                  <a:rPr lang="en-US" sz="2000" smtClean="0"/>
                  <a:t>2012</a:t>
                </a:r>
                <a:endParaRPr lang="en-US" sz="2800" smtClean="0"/>
              </a:p>
            </p:txBody>
          </p:sp>
        </mc:Choice>
        <mc:Fallback xmlns="">
          <p:sp>
            <p:nvSpPr>
              <p:cNvPr id="6" name="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3633" y="1007819"/>
                <a:ext cx="8519311" cy="5752600"/>
              </a:xfrm>
              <a:prstGeom prst="rect">
                <a:avLst/>
              </a:prstGeom>
              <a:blipFill rotWithShape="1">
                <a:blip r:embed="rId5"/>
                <a:stretch>
                  <a:fillRect l="-1503" t="-1059" r="-716" b="-7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010225"/>
              </p:ext>
            </p:extLst>
          </p:nvPr>
        </p:nvGraphicFramePr>
        <p:xfrm>
          <a:off x="6228784" y="2684844"/>
          <a:ext cx="2916227" cy="4173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7" name="Graph" r:id="rId6" imgW="2900160" imgH="4150080" progId="Origin50.Graph">
                  <p:embed/>
                </p:oleObj>
              </mc:Choice>
              <mc:Fallback>
                <p:oleObj name="Graph" r:id="rId6" imgW="2900160" imgH="4150080" progId="Origin50.Graph">
                  <p:embed/>
                  <p:pic>
                    <p:nvPicPr>
                      <p:cNvPr id="0" name="6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784" y="2684844"/>
                        <a:ext cx="2916227" cy="41731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6 Conector recto de flecha"/>
          <p:cNvCxnSpPr/>
          <p:nvPr/>
        </p:nvCxnSpPr>
        <p:spPr>
          <a:xfrm flipV="1">
            <a:off x="4409038" y="4074230"/>
            <a:ext cx="2928813" cy="151175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flipV="1">
            <a:off x="5522614" y="5012347"/>
            <a:ext cx="1620570" cy="102015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1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416"/>
    </mc:Choice>
    <mc:Fallback>
      <p:transition spd="slow" advTm="99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007D9-453F-4072-B27B-699CD5BF1816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-15876" y="0"/>
            <a:ext cx="9144000" cy="812800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4000" b="1" smtClean="0">
                <a:solidFill>
                  <a:schemeClr val="bg1"/>
                </a:solidFill>
                <a:latin typeface="Trebuchet MS" pitchFamily="34" charset="0"/>
              </a:rPr>
              <a:t>Results</a:t>
            </a:r>
            <a:endParaRPr lang="en-US" sz="4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6888896"/>
              </p:ext>
            </p:extLst>
          </p:nvPr>
        </p:nvGraphicFramePr>
        <p:xfrm>
          <a:off x="1928405" y="18399"/>
          <a:ext cx="5187635" cy="74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0" name="Graph" r:id="rId5" imgW="2900160" imgH="4150080" progId="Origin50.Graph">
                  <p:embed/>
                </p:oleObj>
              </mc:Choice>
              <mc:Fallback>
                <p:oleObj name="Graph" r:id="rId5" imgW="2900160" imgH="4150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28405" y="18399"/>
                        <a:ext cx="5187635" cy="742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CuadroTexto"/>
              <p:cNvSpPr txBox="1"/>
              <p:nvPr/>
            </p:nvSpPr>
            <p:spPr bwMode="auto">
              <a:xfrm>
                <a:off x="6438397" y="3953765"/>
                <a:ext cx="2790699" cy="1631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20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Results</m:t>
                      </m:r>
                      <m:r>
                        <a:rPr lang="es-ES" sz="20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sz="20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from</m:t>
                      </m:r>
                      <m:r>
                        <a:rPr lang="es-ES" sz="20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s-ES" sz="2000" b="0" i="0" smtClean="0">
                  <a:solidFill>
                    <a:srgbClr val="0000FF"/>
                  </a:solidFill>
                  <a:latin typeface="Cambria Math"/>
                  <a:ea typeface="Cambria Math"/>
                </a:endParaRPr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20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this</m:t>
                      </m:r>
                      <m:r>
                        <a:rPr lang="es-ES" sz="20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sz="20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figure</m:t>
                      </m:r>
                      <m:r>
                        <a:rPr lang="es-ES" sz="20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:</m:t>
                      </m:r>
                    </m:oMath>
                  </m:oMathPara>
                </a14:m>
                <a:endParaRPr lang="en-US" sz="2000">
                  <a:solidFill>
                    <a:srgbClr val="0000FF"/>
                  </a:solidFill>
                </a:endParaRPr>
              </a:p>
              <a:p>
                <a:pPr eaLnBrk="1" hangingPunct="1"/>
                <a:r>
                  <a:rPr lang="es-ES" sz="2000" i="1" smtClean="0">
                    <a:solidFill>
                      <a:srgbClr val="0000FF"/>
                    </a:solidFill>
                    <a:ea typeface="Cambria Math"/>
                  </a:rPr>
                  <a:t>C</a:t>
                </a:r>
                <a:r>
                  <a:rPr lang="es-ES" sz="2000" baseline="-25000" smtClean="0">
                    <a:solidFill>
                      <a:srgbClr val="0000FF"/>
                    </a:solidFill>
                    <a:ea typeface="Cambria Math"/>
                  </a:rPr>
                  <a:t>max</a:t>
                </a:r>
                <a:r>
                  <a:rPr lang="es-ES" sz="2000" smtClean="0">
                    <a:solidFill>
                      <a:srgbClr val="0000FF"/>
                    </a:solidFill>
                    <a:ea typeface="Cambria Math"/>
                  </a:rPr>
                  <a:t>=0-21% 1</a:t>
                </a:r>
                <a:r>
                  <a:rPr lang="es-ES" sz="2000" baseline="30000" smtClean="0">
                    <a:solidFill>
                      <a:srgbClr val="0000FF"/>
                    </a:solidFill>
                    <a:ea typeface="Cambria Math"/>
                  </a:rPr>
                  <a:t>st</a:t>
                </a:r>
                <a:r>
                  <a:rPr lang="es-ES" sz="2000" smtClean="0">
                    <a:solidFill>
                      <a:srgbClr val="0000FF"/>
                    </a:solidFill>
                    <a:ea typeface="Cambria Math"/>
                  </a:rPr>
                  <a:t> model</a:t>
                </a:r>
              </a:p>
              <a:p>
                <a:r>
                  <a:rPr lang="es-ES" sz="2000" i="1" smtClean="0">
                    <a:solidFill>
                      <a:srgbClr val="0000FF"/>
                    </a:solidFill>
                    <a:ea typeface="Cambria Math"/>
                  </a:rPr>
                  <a:t>C</a:t>
                </a:r>
                <a:r>
                  <a:rPr lang="es-ES" sz="2000" baseline="-25000" smtClean="0">
                    <a:solidFill>
                      <a:srgbClr val="0000FF"/>
                    </a:solidFill>
                    <a:ea typeface="Cambria Math"/>
                  </a:rPr>
                  <a:t>max</a:t>
                </a:r>
                <a:r>
                  <a:rPr lang="es-ES" sz="2000" smtClean="0">
                    <a:solidFill>
                      <a:srgbClr val="0000FF"/>
                    </a:solidFill>
                    <a:ea typeface="Cambria Math"/>
                  </a:rPr>
                  <a:t>=0-2% 2</a:t>
                </a:r>
                <a:r>
                  <a:rPr lang="es-ES" sz="2000" baseline="30000" smtClean="0">
                    <a:solidFill>
                      <a:srgbClr val="0000FF"/>
                    </a:solidFill>
                    <a:ea typeface="Cambria Math"/>
                  </a:rPr>
                  <a:t>nd</a:t>
                </a:r>
                <a:r>
                  <a:rPr lang="es-ES" sz="2000" smtClean="0">
                    <a:solidFill>
                      <a:srgbClr val="0000FF"/>
                    </a:solidFill>
                    <a:ea typeface="Cambria Math"/>
                  </a:rPr>
                  <a:t> </a:t>
                </a:r>
                <a:r>
                  <a:rPr lang="es-ES" sz="2000">
                    <a:solidFill>
                      <a:srgbClr val="0000FF"/>
                    </a:solidFill>
                    <a:ea typeface="Cambria Math"/>
                  </a:rPr>
                  <a:t>model</a:t>
                </a:r>
              </a:p>
              <a:p>
                <a:pPr eaLnBrk="1" hangingPunct="1"/>
                <a:endParaRPr lang="en-US" sz="200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8397" y="3953765"/>
                <a:ext cx="2790699" cy="1631216"/>
              </a:xfrm>
              <a:prstGeom prst="rect">
                <a:avLst/>
              </a:prstGeom>
              <a:blipFill rotWithShape="1">
                <a:blip r:embed="rId8"/>
                <a:stretch>
                  <a:fillRect l="-21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6 CuadroTexto"/>
              <p:cNvSpPr txBox="1"/>
              <p:nvPr/>
            </p:nvSpPr>
            <p:spPr bwMode="auto">
              <a:xfrm>
                <a:off x="103540" y="1249263"/>
                <a:ext cx="1978757" cy="2662267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s-ES" sz="2100" smtClean="0"/>
                  <a:t>shaded area:</a:t>
                </a:r>
              </a:p>
              <a:p>
                <a:pPr eaLnBrk="1" hangingPunct="1"/>
                <a:r>
                  <a:rPr lang="es-ES" sz="2100" smtClean="0"/>
                  <a:t>inconsistent</a:t>
                </a:r>
              </a:p>
              <a:p>
                <a:pPr eaLnBrk="1" hangingPunct="1"/>
                <a:r>
                  <a:rPr lang="es-ES" sz="2100" smtClean="0"/>
                  <a:t>with the archaeological</a:t>
                </a:r>
              </a:p>
              <a:p>
                <a:pPr eaLnBrk="1" hangingPunct="1"/>
                <a:r>
                  <a:rPr lang="es-ES" sz="2100" smtClean="0"/>
                  <a:t>data </a:t>
                </a:r>
                <a:r>
                  <a:rPr lang="es-ES" sz="2100" smtClean="0">
                    <a:solidFill>
                      <a:schemeClr val="tx1"/>
                    </a:solidFill>
                  </a:rPr>
                  <a:t>because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</m:e>
                      <m:sub>
                        <m:r>
                          <a:rPr lang="es-E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𝑚𝑖𝑛</m:t>
                        </m:r>
                      </m:sub>
                    </m:sSub>
                    <m:r>
                      <a:rPr lang="es-E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</a:rPr>
                  <a:t> 240 km</a:t>
                </a:r>
              </a:p>
              <a:p>
                <a:pPr eaLnBrk="1" hangingPunct="1"/>
                <a:r>
                  <a:rPr lang="es-ES" sz="2100" smtClean="0">
                    <a:solidFill>
                      <a:schemeClr val="tx1"/>
                    </a:solidFill>
                  </a:rPr>
                  <a:t>for both </a:t>
                </a:r>
                <a:r>
                  <a:rPr lang="es-ES" sz="2100" smtClean="0"/>
                  <a:t>models</a:t>
                </a:r>
                <a:endParaRPr lang="en-US" sz="2100" smtClean="0"/>
              </a:p>
            </p:txBody>
          </p:sp>
        </mc:Choice>
        <mc:Fallback xmlns="">
          <p:sp>
            <p:nvSpPr>
              <p:cNvPr id="7" name="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540" y="1249263"/>
                <a:ext cx="1978757" cy="2662267"/>
              </a:xfrm>
              <a:prstGeom prst="rect">
                <a:avLst/>
              </a:prstGeom>
              <a:blipFill rotWithShape="1">
                <a:blip r:embed="rId9"/>
                <a:stretch>
                  <a:fillRect l="-3364" t="-1139" b="-3189"/>
                </a:stretch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7 Conector recto de flecha"/>
          <p:cNvCxnSpPr/>
          <p:nvPr/>
        </p:nvCxnSpPr>
        <p:spPr>
          <a:xfrm>
            <a:off x="1729212" y="1919335"/>
            <a:ext cx="1883120" cy="44496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 bwMode="auto">
          <a:xfrm>
            <a:off x="1394237" y="4069941"/>
            <a:ext cx="91438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s-ES" sz="2200" i="1" smtClean="0">
                <a:solidFill>
                  <a:srgbClr val="0000FF"/>
                </a:solidFill>
                <a:ea typeface="Cambria Math"/>
              </a:rPr>
              <a:t>C</a:t>
            </a:r>
            <a:r>
              <a:rPr lang="es-ES" sz="2200" baseline="-25000">
                <a:solidFill>
                  <a:srgbClr val="0000FF"/>
                </a:solidFill>
                <a:ea typeface="Cambria Math"/>
              </a:rPr>
              <a:t>max</a:t>
            </a:r>
            <a:r>
              <a:rPr lang="es-ES" sz="2200" smtClean="0">
                <a:solidFill>
                  <a:srgbClr val="0000FF"/>
                </a:solidFill>
                <a:ea typeface="Cambria Math"/>
              </a:rPr>
              <a:t>=</a:t>
            </a:r>
            <a:endParaRPr lang="en-US" sz="2400" smtClean="0">
              <a:solidFill>
                <a:srgbClr val="0000FF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79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15"/>
    </mc:Choice>
    <mc:Fallback>
      <p:transition spd="slow" advTm="37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007D9-453F-4072-B27B-699CD5BF1816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-15876" y="0"/>
            <a:ext cx="9144000" cy="812800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4000" b="1" smtClean="0">
                <a:solidFill>
                  <a:schemeClr val="bg1"/>
                </a:solidFill>
                <a:latin typeface="Trebuchet MS" pitchFamily="34" charset="0"/>
              </a:rPr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CuadroTexto"/>
              <p:cNvSpPr txBox="1"/>
              <p:nvPr/>
            </p:nvSpPr>
            <p:spPr bwMode="auto">
              <a:xfrm>
                <a:off x="135803" y="817705"/>
                <a:ext cx="8908610" cy="5693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ym typeface="Mathematica1"/>
                  </a:rPr>
                  <a:t>· Dispersal distances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>
                        <a:latin typeface="Cambria Math"/>
                        <a:ea typeface="Cambria Math"/>
                      </a:rPr>
                      <m:t>Δ</m:t>
                    </m:r>
                    <m:r>
                      <a:rPr lang="el-GR" sz="28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800" dirty="0">
                    <a:sym typeface="Mathematica1"/>
                  </a:rPr>
                  <a:t>along the coast: </a:t>
                </a:r>
                <a:r>
                  <a:rPr lang="en-US" sz="2800" b="1" u="sng" dirty="0">
                    <a:solidFill>
                      <a:srgbClr val="FF0000"/>
                    </a:solidFill>
                    <a:sym typeface="Mathematica1"/>
                  </a:rPr>
                  <a:t>240-427 km</a:t>
                </a:r>
                <a:r>
                  <a:rPr lang="en-US" sz="2800" b="1" dirty="0">
                    <a:solidFill>
                      <a:srgbClr val="FF0000"/>
                    </a:solidFill>
                    <a:sym typeface="Mathematica1"/>
                  </a:rPr>
                  <a:t> </a:t>
                </a:r>
                <a:r>
                  <a:rPr lang="en-US" sz="2800" dirty="0"/>
                  <a:t>per generation. Much longer than </a:t>
                </a:r>
                <a:r>
                  <a:rPr lang="en-US" sz="2800" b="1" dirty="0"/>
                  <a:t>inland (d</a:t>
                </a:r>
                <a:r>
                  <a:rPr lang="en-US" sz="2800" b="1" dirty="0">
                    <a:sym typeface="Mathematica1"/>
                  </a:rPr>
                  <a:t>50 km</a:t>
                </a:r>
                <a:r>
                  <a:rPr lang="en-US" sz="2800" b="1" dirty="0"/>
                  <a:t>).</a:t>
                </a:r>
              </a:p>
              <a:p>
                <a:pPr eaLnBrk="1" hangingPunct="1"/>
                <a:endParaRPr lang="en-US" sz="2800" dirty="0" smtClean="0"/>
              </a:p>
              <a:p>
                <a:pPr eaLnBrk="1" hangingPunct="1"/>
                <a:r>
                  <a:rPr lang="en-US" sz="2800" dirty="0" smtClean="0"/>
                  <a:t>· Cultural effect 0-21%→ </a:t>
                </a:r>
                <a:r>
                  <a:rPr lang="en-US" sz="2800" b="1" u="sng" dirty="0" smtClean="0">
                    <a:solidFill>
                      <a:srgbClr val="FF0000"/>
                    </a:solidFill>
                  </a:rPr>
                  <a:t>demic diffusion &gt;79%. </a:t>
                </a:r>
              </a:p>
              <a:p>
                <a:pPr eaLnBrk="1" hangingPunct="1"/>
                <a:endParaRPr lang="en-US" sz="2800" dirty="0" smtClean="0">
                  <a:solidFill>
                    <a:schemeClr val="tx1"/>
                  </a:solidFill>
                </a:endParaRPr>
              </a:p>
              <a:p>
                <a:pPr eaLnBrk="1" hangingPunct="1"/>
                <a:r>
                  <a:rPr lang="en-US" sz="2800" dirty="0" smtClean="0"/>
                  <a:t>· The genetic contribution of HGs should increase westwards. And that of farmers should decrease. This agrees with 2 types of genetic data:</a:t>
                </a:r>
              </a:p>
              <a:p>
                <a:pPr eaLnBrk="1" hangingPunct="1"/>
                <a:r>
                  <a:rPr lang="en-US" sz="2800" dirty="0" smtClean="0"/>
                  <a:t>	· </a:t>
                </a:r>
                <a:r>
                  <a:rPr lang="en-US" sz="2800" dirty="0"/>
                  <a:t>whole-genome </a:t>
                </a:r>
                <a:r>
                  <a:rPr lang="en-US" sz="2800" dirty="0" smtClean="0"/>
                  <a:t>ancestries: e.g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. </a:t>
                </a:r>
                <a:r>
                  <a:rPr lang="en-US" sz="2800" dirty="0" err="1" smtClean="0">
                    <a:solidFill>
                      <a:schemeClr val="tx1"/>
                    </a:solidFill>
                  </a:rPr>
                  <a:t>Rivollat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i="1" dirty="0" smtClean="0">
                    <a:solidFill>
                      <a:schemeClr val="tx1"/>
                    </a:solidFill>
                  </a:rPr>
                  <a:t>et al., Sci. Adv. 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2020, Fig. 4c.</a:t>
                </a:r>
              </a:p>
              <a:p>
                <a:r>
                  <a:rPr lang="en-US" sz="2800" dirty="0" smtClean="0"/>
                  <a:t>	· </a:t>
                </a:r>
                <a:r>
                  <a:rPr lang="en-US" sz="2800" dirty="0"/>
                  <a:t>mt and </a:t>
                </a:r>
                <a:r>
                  <a:rPr lang="en-US" sz="2800" dirty="0" smtClean="0"/>
                  <a:t>Y-chromosome </a:t>
                </a:r>
                <a:r>
                  <a:rPr lang="en-US" sz="2800" dirty="0"/>
                  <a:t>clines: Pérez-Losada &amp; Fort, </a:t>
                </a:r>
                <a:r>
                  <a:rPr lang="en-US" sz="2800" i="1" dirty="0"/>
                  <a:t>Nature Comm. </a:t>
                </a:r>
                <a:r>
                  <a:rPr lang="en-US" sz="2800" dirty="0"/>
                  <a:t>2024.</a:t>
                </a:r>
              </a:p>
              <a:p>
                <a:pPr eaLnBrk="1" hangingPunct="1"/>
                <a:endParaRPr lang="en-US" sz="28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803" y="817705"/>
                <a:ext cx="8908610" cy="5693866"/>
              </a:xfrm>
              <a:prstGeom prst="rect">
                <a:avLst/>
              </a:prstGeom>
              <a:blipFill>
                <a:blip r:embed="rId4"/>
                <a:stretch>
                  <a:fillRect l="-1368" t="-10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50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24"/>
    </mc:Choice>
    <mc:Fallback>
      <p:transition spd="slow" advTm="30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007D9-453F-4072-B27B-699CD5BF1816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-15876" y="0"/>
            <a:ext cx="9144000" cy="812800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4000" b="1" smtClean="0">
                <a:solidFill>
                  <a:schemeClr val="bg1"/>
                </a:solidFill>
                <a:latin typeface="Trebuchet MS" pitchFamily="34" charset="0"/>
              </a:rPr>
              <a:t>Background</a:t>
            </a:r>
            <a:endParaRPr lang="en-US" sz="4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 bwMode="auto">
          <a:xfrm>
            <a:off x="-15875" y="923954"/>
            <a:ext cx="91440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·</a:t>
            </a:r>
            <a:r>
              <a:rPr lang="en-US" sz="2800" dirty="0" smtClean="0"/>
              <a:t> </a:t>
            </a:r>
            <a:r>
              <a:rPr lang="en-US" sz="2800" u="sng" dirty="0" smtClean="0">
                <a:solidFill>
                  <a:srgbClr val="FF0000"/>
                </a:solidFill>
              </a:rPr>
              <a:t>year 2001: </a:t>
            </a:r>
            <a:r>
              <a:rPr lang="en-US" sz="2800" dirty="0" smtClean="0"/>
              <a:t>Zilhao (</a:t>
            </a:r>
            <a:r>
              <a:rPr lang="en-US" sz="2800" i="1" dirty="0" smtClean="0"/>
              <a:t>PNAS </a:t>
            </a:r>
            <a:r>
              <a:rPr lang="en-US" sz="2800" dirty="0" smtClean="0"/>
              <a:t>2001) rejected </a:t>
            </a:r>
            <a:r>
              <a:rPr lang="en-US" sz="2800" dirty="0"/>
              <a:t>almost all dates, e.g., all long-lived samples (due to the old-wood effect). </a:t>
            </a:r>
            <a:r>
              <a:rPr lang="en-US" sz="2800" dirty="0" smtClean="0"/>
              <a:t>Conclusion: </a:t>
            </a:r>
            <a:r>
              <a:rPr lang="en-US" sz="2800" b="1" dirty="0" smtClean="0"/>
              <a:t>'the </a:t>
            </a:r>
            <a:r>
              <a:rPr lang="en-US" sz="2800" b="1" dirty="0"/>
              <a:t>dates for the first appearance </a:t>
            </a:r>
            <a:r>
              <a:rPr lang="en-US" sz="2800" b="1" dirty="0" smtClean="0"/>
              <a:t>of the </a:t>
            </a:r>
            <a:r>
              <a:rPr lang="en-US" sz="2800" b="1" dirty="0"/>
              <a:t>Neolithic package </a:t>
            </a:r>
            <a:r>
              <a:rPr lang="en-US" sz="2800" b="1" dirty="0" smtClean="0"/>
              <a:t>are indistinguishable </a:t>
            </a:r>
            <a:r>
              <a:rPr lang="en-US" sz="2800" b="1" dirty="0"/>
              <a:t>statistically from </a:t>
            </a:r>
            <a:r>
              <a:rPr lang="en-US" sz="2800" b="1" dirty="0" smtClean="0"/>
              <a:t>central Italy </a:t>
            </a:r>
            <a:r>
              <a:rPr lang="en-US" sz="2800" b="1" dirty="0"/>
              <a:t>to </a:t>
            </a:r>
            <a:r>
              <a:rPr lang="en-US" sz="2800" b="1" dirty="0" smtClean="0"/>
              <a:t>Portugal'</a:t>
            </a:r>
            <a:r>
              <a:rPr lang="en-US" sz="2800" dirty="0"/>
              <a:t>. </a:t>
            </a:r>
            <a:endParaRPr lang="en-US" sz="2800" dirty="0" smtClean="0"/>
          </a:p>
          <a:p>
            <a:r>
              <a:rPr lang="es-ES" sz="2800" dirty="0" smtClean="0">
                <a:solidFill>
                  <a:srgbClr val="FF0000"/>
                </a:solidFill>
              </a:rPr>
              <a:t>· </a:t>
            </a:r>
            <a:r>
              <a:rPr lang="en-US" sz="2800" u="sng" dirty="0" smtClean="0">
                <a:solidFill>
                  <a:srgbClr val="FF0000"/>
                </a:solidFill>
              </a:rPr>
              <a:t>year 2006_ </a:t>
            </a:r>
            <a:r>
              <a:rPr lang="en-US" sz="2800" dirty="0" smtClean="0"/>
              <a:t>it was still not possible to estimate the spread rate in km/yr due to the paucity of reliable dates (Zilhao, personal communication, 10/3/2006). </a:t>
            </a:r>
          </a:p>
          <a:p>
            <a:pPr eaLnBrk="1" hangingPunct="1"/>
            <a:r>
              <a:rPr lang="en-US" sz="2800" dirty="0" smtClean="0">
                <a:solidFill>
                  <a:srgbClr val="FF0000"/>
                </a:solidFill>
              </a:rPr>
              <a:t>· </a:t>
            </a:r>
            <a:r>
              <a:rPr lang="en-US" sz="2800" u="sng" dirty="0" smtClean="0">
                <a:solidFill>
                  <a:srgbClr val="FF0000"/>
                </a:solidFill>
              </a:rPr>
              <a:t>year 2017 </a:t>
            </a:r>
            <a:r>
              <a:rPr lang="en-US" sz="2800" dirty="0" smtClean="0"/>
              <a:t>we estimated the spread rate as </a:t>
            </a:r>
            <a:r>
              <a:rPr lang="en-US" sz="2800" b="1" u="sng" dirty="0" smtClean="0"/>
              <a:t>8.7 km/yr</a:t>
            </a:r>
            <a:r>
              <a:rPr lang="en-US" sz="2800" b="1" dirty="0" smtClean="0"/>
              <a:t> </a:t>
            </a:r>
            <a:r>
              <a:rPr lang="en-US" sz="2800" dirty="0" smtClean="0"/>
              <a:t>(Isern, Zilhao, Fort &amp; </a:t>
            </a:r>
            <a:r>
              <a:rPr lang="en-US" sz="2800" dirty="0" err="1" smtClean="0"/>
              <a:t>Ammeran</a:t>
            </a:r>
            <a:r>
              <a:rPr lang="en-US" sz="2800" dirty="0" smtClean="0"/>
              <a:t>, </a:t>
            </a:r>
            <a:r>
              <a:rPr lang="en-US" sz="2800" i="1" dirty="0" smtClean="0"/>
              <a:t>PNAS</a:t>
            </a:r>
            <a:r>
              <a:rPr lang="en-US" sz="2800" dirty="0" smtClean="0"/>
              <a:t> 2017). </a:t>
            </a:r>
          </a:p>
          <a:p>
            <a:pPr eaLnBrk="1" hangingPunct="1"/>
            <a:r>
              <a:rPr lang="en-US" sz="2800" dirty="0" smtClean="0"/>
              <a:t>· </a:t>
            </a:r>
            <a:r>
              <a:rPr lang="en-US" sz="2800" u="sng" dirty="0" err="1" smtClean="0">
                <a:solidFill>
                  <a:srgbClr val="FF0000"/>
                </a:solidFill>
              </a:rPr>
              <a:t>Untackled</a:t>
            </a:r>
            <a:r>
              <a:rPr lang="en-US" sz="2800" u="sng" dirty="0" smtClean="0">
                <a:solidFill>
                  <a:srgbClr val="FF0000"/>
                </a:solidFill>
              </a:rPr>
              <a:t> questions:</a:t>
            </a:r>
            <a:r>
              <a:rPr lang="en-US" sz="2800" dirty="0" smtClean="0">
                <a:solidFill>
                  <a:srgbClr val="FF0000"/>
                </a:solidFill>
              </a:rPr>
              <a:t> Minimum and maximum dispersal distances? Effect of cultural diffusion? </a:t>
            </a:r>
            <a:r>
              <a:rPr lang="en-US" sz="2800" dirty="0" smtClean="0"/>
              <a:t>In this talk we address both questions.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3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804"/>
    </mc:Choice>
    <mc:Fallback>
      <p:transition spd="slow" advTm="93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007D9-453F-4072-B27B-699CD5BF1816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  <p:sp>
        <p:nvSpPr>
          <p:cNvPr id="6" name="5 CuadroTexto"/>
          <p:cNvSpPr txBox="1"/>
          <p:nvPr/>
        </p:nvSpPr>
        <p:spPr bwMode="auto">
          <a:xfrm>
            <a:off x="6274043" y="2030"/>
            <a:ext cx="2869957" cy="313932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s-ES" dirty="0" smtClean="0"/>
              <a:t>· New </a:t>
            </a:r>
            <a:r>
              <a:rPr lang="es-ES" dirty="0" err="1" smtClean="0"/>
              <a:t>database</a:t>
            </a:r>
            <a:r>
              <a:rPr lang="es-ES" dirty="0" smtClean="0"/>
              <a:t>.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· 215 </a:t>
            </a:r>
            <a:r>
              <a:rPr lang="es-ES" dirty="0" err="1" smtClean="0"/>
              <a:t>early</a:t>
            </a:r>
            <a:r>
              <a:rPr lang="es-ES" dirty="0" smtClean="0"/>
              <a:t> </a:t>
            </a:r>
            <a:r>
              <a:rPr lang="es-ES" dirty="0" err="1" smtClean="0"/>
              <a:t>Neolithic</a:t>
            </a:r>
            <a:r>
              <a:rPr lang="es-ES" dirty="0" smtClean="0"/>
              <a:t> </a:t>
            </a:r>
            <a:r>
              <a:rPr lang="es-ES" dirty="0" err="1" smtClean="0"/>
              <a:t>sites</a:t>
            </a:r>
            <a:r>
              <a:rPr lang="es-ES" dirty="0" smtClean="0"/>
              <a:t>.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· 3 new </a:t>
            </a:r>
            <a:r>
              <a:rPr lang="es-ES" dirty="0" err="1" smtClean="0"/>
              <a:t>regions</a:t>
            </a:r>
            <a:r>
              <a:rPr lang="es-ES" dirty="0" smtClean="0"/>
              <a:t>: 1, 2, and 4 (</a:t>
            </a:r>
            <a:r>
              <a:rPr lang="es-ES" dirty="0" err="1" smtClean="0"/>
              <a:t>not</a:t>
            </a:r>
            <a:r>
              <a:rPr lang="es-ES" dirty="0" smtClean="0"/>
              <a:t> </a:t>
            </a:r>
            <a:r>
              <a:rPr lang="es-ES" dirty="0" err="1" smtClean="0"/>
              <a:t>included</a:t>
            </a:r>
            <a:r>
              <a:rPr lang="es-ES" dirty="0" smtClean="0"/>
              <a:t> in </a:t>
            </a:r>
            <a:r>
              <a:rPr lang="es-ES" dirty="0" err="1" smtClean="0"/>
              <a:t>our</a:t>
            </a:r>
            <a:r>
              <a:rPr lang="es-ES" dirty="0" smtClean="0"/>
              <a:t> </a:t>
            </a:r>
            <a:r>
              <a:rPr lang="es-ES" i="1" dirty="0" smtClean="0"/>
              <a:t>PNAS</a:t>
            </a:r>
            <a:r>
              <a:rPr lang="es-ES" dirty="0" smtClean="0"/>
              <a:t> 2017).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· </a:t>
            </a:r>
            <a:r>
              <a:rPr lang="es-ES" dirty="0" err="1" smtClean="0"/>
              <a:t>Oldest</a:t>
            </a:r>
            <a:r>
              <a:rPr lang="es-ES" dirty="0" smtClean="0"/>
              <a:t> date per </a:t>
            </a:r>
            <a:r>
              <a:rPr lang="es-ES" dirty="0" err="1" smtClean="0"/>
              <a:t>region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farmers</a:t>
            </a:r>
            <a:r>
              <a:rPr lang="es-ES" dirty="0" smtClean="0"/>
              <a:t> </a:t>
            </a:r>
            <a:r>
              <a:rPr lang="es-ES" dirty="0" err="1" smtClean="0"/>
              <a:t>or</a:t>
            </a:r>
            <a:r>
              <a:rPr lang="es-ES" dirty="0" smtClean="0"/>
              <a:t> short-</a:t>
            </a:r>
            <a:r>
              <a:rPr lang="es-ES" dirty="0" err="1" smtClean="0"/>
              <a:t>lived</a:t>
            </a:r>
            <a:r>
              <a:rPr lang="es-ES" dirty="0" smtClean="0"/>
              <a:t>, </a:t>
            </a:r>
            <a:r>
              <a:rPr lang="es-ES" dirty="0" err="1" smtClean="0"/>
              <a:t>domesticated</a:t>
            </a:r>
            <a:r>
              <a:rPr lang="es-ES" dirty="0" smtClean="0"/>
              <a:t> </a:t>
            </a:r>
            <a:r>
              <a:rPr lang="es-ES" dirty="0" err="1" smtClean="0"/>
              <a:t>species</a:t>
            </a:r>
            <a:r>
              <a:rPr lang="es-ES" dirty="0" smtClean="0"/>
              <a:t>.</a:t>
            </a: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794362"/>
              </p:ext>
            </p:extLst>
          </p:nvPr>
        </p:nvGraphicFramePr>
        <p:xfrm>
          <a:off x="362139" y="-6848"/>
          <a:ext cx="5911904" cy="4177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8" name="Acrobat Document" r:id="rId5" imgW="6415981" imgH="4533840" progId="AcroExch.Document.DC">
                  <p:embed/>
                </p:oleObj>
              </mc:Choice>
              <mc:Fallback>
                <p:oleObj name="Acrobat Document" r:id="rId5" imgW="6415981" imgH="45338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2139" y="-6848"/>
                        <a:ext cx="5911904" cy="41772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67881"/>
              </p:ext>
            </p:extLst>
          </p:nvPr>
        </p:nvGraphicFramePr>
        <p:xfrm>
          <a:off x="452715" y="3062402"/>
          <a:ext cx="7876515" cy="3785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8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5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58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32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728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7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/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2800">
                          <a:effectLst/>
                        </a:rPr>
                        <a:t>Region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uncal BP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error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cal. </a:t>
                      </a:r>
                      <a:endParaRPr lang="en-US" sz="180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smtClean="0">
                          <a:effectLst/>
                        </a:rPr>
                        <a:t>BC</a:t>
                      </a:r>
                      <a:endParaRPr lang="en-US" sz="1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max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cal. BC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min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site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 Southwestern Italy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u="none" dirty="0">
                          <a:effectLst/>
                        </a:rPr>
                        <a:t>6956</a:t>
                      </a:r>
                      <a:endParaRPr lang="en-US" sz="1800" b="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u="none">
                          <a:effectLst/>
                        </a:rPr>
                        <a:t>75</a:t>
                      </a:r>
                      <a:endParaRPr lang="en-US" sz="1800" b="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u="none">
                          <a:effectLst/>
                        </a:rPr>
                        <a:t>5991</a:t>
                      </a:r>
                      <a:endParaRPr lang="en-US" sz="1800" b="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u="none">
                          <a:effectLst/>
                        </a:rPr>
                        <a:t>5676</a:t>
                      </a:r>
                      <a:endParaRPr lang="en-US" sz="1800" b="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u="none">
                          <a:effectLst/>
                        </a:rPr>
                        <a:t>Favella della Corte</a:t>
                      </a:r>
                      <a:endParaRPr lang="en-US" sz="1600" b="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Central western Italy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u="none" dirty="0">
                          <a:effectLst/>
                        </a:rPr>
                        <a:t>6809</a:t>
                      </a:r>
                      <a:endParaRPr lang="en-US" sz="1800" b="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u="none" dirty="0">
                          <a:effectLst/>
                        </a:rPr>
                        <a:t>45</a:t>
                      </a:r>
                      <a:endParaRPr lang="en-US" sz="1800" b="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u="none">
                          <a:effectLst/>
                        </a:rPr>
                        <a:t>5774</a:t>
                      </a:r>
                      <a:endParaRPr lang="en-US" sz="1800" b="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u="none">
                          <a:effectLst/>
                        </a:rPr>
                        <a:t>5626</a:t>
                      </a:r>
                      <a:endParaRPr lang="en-US" sz="1800" b="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u="none">
                          <a:effectLst/>
                        </a:rPr>
                        <a:t>Colle Santo Stefano </a:t>
                      </a:r>
                      <a:endParaRPr lang="en-US" sz="1600" b="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 NW Italy/SE France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u="none">
                          <a:effectLst/>
                        </a:rPr>
                        <a:t>6870</a:t>
                      </a:r>
                      <a:endParaRPr lang="en-US" sz="1800" b="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u="none" dirty="0">
                          <a:effectLst/>
                        </a:rPr>
                        <a:t>40</a:t>
                      </a:r>
                      <a:endParaRPr lang="en-US" sz="1800" b="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u="none" dirty="0">
                          <a:effectLst/>
                        </a:rPr>
                        <a:t>5842</a:t>
                      </a:r>
                      <a:endParaRPr lang="en-US" sz="1800" b="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u="none">
                          <a:effectLst/>
                        </a:rPr>
                        <a:t>5665</a:t>
                      </a:r>
                      <a:endParaRPr lang="en-US" sz="1800" b="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u="none">
                          <a:effectLst/>
                        </a:rPr>
                        <a:t>Arene Candide</a:t>
                      </a:r>
                      <a:endParaRPr lang="en-US" sz="1600" b="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 Languedoc/Roussillon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u="none">
                          <a:effectLst/>
                        </a:rPr>
                        <a:t>7010</a:t>
                      </a:r>
                      <a:endParaRPr lang="en-US" sz="1800" b="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u="none">
                          <a:effectLst/>
                        </a:rPr>
                        <a:t>60</a:t>
                      </a:r>
                      <a:endParaRPr lang="en-US" sz="1800" b="0" u="none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u="none" dirty="0">
                          <a:effectLst/>
                        </a:rPr>
                        <a:t>5995</a:t>
                      </a:r>
                      <a:endParaRPr lang="en-US" sz="1800" b="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u="none" dirty="0">
                          <a:effectLst/>
                        </a:rPr>
                        <a:t>5746</a:t>
                      </a:r>
                      <a:endParaRPr lang="en-US" sz="1800" b="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u="none" dirty="0">
                          <a:effectLst/>
                        </a:rPr>
                        <a:t>Pont de Roque-Haute</a:t>
                      </a:r>
                      <a:endParaRPr lang="en-US" sz="1400" b="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 Catalonia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6655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45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5642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5481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smtClean="0">
                          <a:effectLst/>
                        </a:rPr>
                        <a:t> Guixeres </a:t>
                      </a:r>
                      <a:r>
                        <a:rPr lang="en-US" sz="1600">
                          <a:effectLst/>
                        </a:rPr>
                        <a:t>(de Vilobí) 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 Valencia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6600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5622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5478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Mas d'Is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 Andalusia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6609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35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5620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5479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Dehesilla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 southern Portugal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6550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5624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5374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Cabranosa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8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 central Portugal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6497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34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5529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5372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Lameiras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9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80"/>
    </mc:Choice>
    <mc:Fallback>
      <p:transition spd="slow" advTm="48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007D9-453F-4072-B27B-699CD5BF1816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-15876" y="0"/>
            <a:ext cx="9144000" cy="812800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4000" b="1" smtClean="0">
                <a:solidFill>
                  <a:schemeClr val="bg1"/>
                </a:solidFill>
                <a:latin typeface="Trebuchet MS" pitchFamily="34" charset="0"/>
              </a:rPr>
              <a:t>Spread rate</a:t>
            </a:r>
            <a:endParaRPr lang="en-US" sz="4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72357" y="4879765"/>
            <a:ext cx="73773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Bootstrap </a:t>
            </a:r>
            <a:r>
              <a:rPr lang="en-US" sz="2400" dirty="0"/>
              <a:t>resampling using the </a:t>
            </a:r>
            <a:r>
              <a:rPr lang="en-US" sz="2400" dirty="0" smtClean="0"/>
              <a:t>calibrated </a:t>
            </a:r>
            <a:r>
              <a:rPr lang="en-US" sz="2400" dirty="0"/>
              <a:t>probability </a:t>
            </a:r>
            <a:r>
              <a:rPr lang="en-US" sz="2400" dirty="0" smtClean="0"/>
              <a:t>distribution for each site: </a:t>
            </a:r>
          </a:p>
          <a:p>
            <a:pPr algn="ctr"/>
            <a:r>
              <a:rPr lang="en-US" sz="2400" b="1" u="sng" dirty="0" smtClean="0">
                <a:solidFill>
                  <a:srgbClr val="FF0000"/>
                </a:solidFill>
              </a:rPr>
              <a:t>7.5-10.6 </a:t>
            </a:r>
            <a:r>
              <a:rPr lang="en-US" sz="2400" b="1" u="sng" dirty="0">
                <a:solidFill>
                  <a:srgbClr val="FF0000"/>
                </a:solidFill>
              </a:rPr>
              <a:t>km/yr </a:t>
            </a:r>
            <a:r>
              <a:rPr lang="en-US" sz="2400" dirty="0">
                <a:solidFill>
                  <a:srgbClr val="FF0000"/>
                </a:solidFill>
              </a:rPr>
              <a:t>(80% CL</a:t>
            </a:r>
            <a:r>
              <a:rPr lang="en-US" sz="2400" dirty="0" smtClean="0">
                <a:solidFill>
                  <a:srgbClr val="FF0000"/>
                </a:solidFill>
              </a:rPr>
              <a:t>).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We will use this range in other slides. </a:t>
            </a:r>
            <a:endParaRPr lang="en-US" sz="2400" dirty="0"/>
          </a:p>
        </p:txBody>
      </p:sp>
      <p:sp>
        <p:nvSpPr>
          <p:cNvPr id="9" name="8 Rectángulo"/>
          <p:cNvSpPr/>
          <p:nvPr/>
        </p:nvSpPr>
        <p:spPr>
          <a:xfrm>
            <a:off x="5634148" y="1183800"/>
            <a:ext cx="32215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/>
              <a:t>9.1 </a:t>
            </a:r>
            <a:r>
              <a:rPr lang="en-US" sz="2400" b="1" u="sng" dirty="0"/>
              <a:t>km/yr</a:t>
            </a:r>
            <a:r>
              <a:rPr lang="en-US" sz="2400" dirty="0"/>
              <a:t>, </a:t>
            </a:r>
            <a:r>
              <a:rPr lang="en-US" sz="2400" dirty="0" smtClean="0"/>
              <a:t> </a:t>
            </a:r>
            <a:r>
              <a:rPr lang="en-US" sz="2400" i="1" dirty="0" smtClean="0"/>
              <a:t>r </a:t>
            </a:r>
            <a:r>
              <a:rPr lang="en-US" sz="2400" dirty="0" smtClean="0"/>
              <a:t>= 0.84.</a:t>
            </a:r>
          </a:p>
          <a:p>
            <a:endParaRPr lang="es-ES" sz="2400" dirty="0" smtClean="0"/>
          </a:p>
          <a:p>
            <a:r>
              <a:rPr lang="es-ES" sz="2400" dirty="0"/>
              <a:t>S</a:t>
            </a:r>
            <a:r>
              <a:rPr lang="es-ES" sz="2400" dirty="0" smtClean="0"/>
              <a:t>imilar to </a:t>
            </a:r>
            <a:r>
              <a:rPr lang="en-US" sz="2400" dirty="0" smtClean="0"/>
              <a:t>our previous estimation </a:t>
            </a:r>
            <a:r>
              <a:rPr lang="es-ES" sz="2400" dirty="0" smtClean="0"/>
              <a:t>of 8.7 km/yr (Isern, Fort, Zilhao &amp; Ammerman, </a:t>
            </a:r>
            <a:r>
              <a:rPr lang="es-ES" sz="2400" i="1" dirty="0" smtClean="0"/>
              <a:t>PNAS </a:t>
            </a:r>
            <a:r>
              <a:rPr lang="es-ES" sz="2400" dirty="0" smtClean="0"/>
              <a:t>2017). </a:t>
            </a:r>
            <a:endParaRPr lang="en-US" sz="2400" dirty="0"/>
          </a:p>
        </p:txBody>
      </p:sp>
      <p:graphicFrame>
        <p:nvGraphicFramePr>
          <p:cNvPr id="10" name="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4935518"/>
              </p:ext>
            </p:extLst>
          </p:nvPr>
        </p:nvGraphicFramePr>
        <p:xfrm>
          <a:off x="0" y="433033"/>
          <a:ext cx="6134461" cy="4284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2" name="Graph" r:id="rId5" imgW="4174560" imgH="2916000" progId="Origin50.Graph">
                  <p:embed/>
                </p:oleObj>
              </mc:Choice>
              <mc:Fallback>
                <p:oleObj name="Graph" r:id="rId5" imgW="4174560" imgH="29160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433033"/>
                        <a:ext cx="6134461" cy="42847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9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59"/>
    </mc:Choice>
    <mc:Fallback>
      <p:transition spd="slow" advTm="55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2FEF32-1787-4A36-BD33-8E83A1020375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  <p:sp>
        <p:nvSpPr>
          <p:cNvPr id="3" name="2 CuadroTexto"/>
          <p:cNvSpPr txBox="1"/>
          <p:nvPr/>
        </p:nvSpPr>
        <p:spPr bwMode="auto">
          <a:xfrm>
            <a:off x="74658" y="1101603"/>
            <a:ext cx="9062519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</a:rPr>
              <a:t>· Rectangular grid of square cells. </a:t>
            </a:r>
            <a:r>
              <a:rPr lang="en-US" sz="2400" b="1" u="sng" dirty="0" smtClean="0"/>
              <a:t>This allows us to</a:t>
            </a:r>
            <a:r>
              <a:rPr lang="es-ES" sz="2400" b="1" u="sng" dirty="0" smtClean="0"/>
              <a:t> </a:t>
            </a:r>
            <a:r>
              <a:rPr lang="es-ES" sz="2400" b="1" u="sng" dirty="0" err="1"/>
              <a:t>obtain</a:t>
            </a:r>
            <a:r>
              <a:rPr lang="es-ES" sz="2400" b="1" u="sng" dirty="0"/>
              <a:t> </a:t>
            </a:r>
            <a:r>
              <a:rPr lang="es-ES" sz="2400" b="1" u="sng" dirty="0" err="1"/>
              <a:t>analytical</a:t>
            </a:r>
            <a:r>
              <a:rPr lang="es-ES" sz="2400" b="1" u="sng" dirty="0"/>
              <a:t> </a:t>
            </a:r>
            <a:r>
              <a:rPr lang="es-ES" sz="2400" b="1" u="sng" dirty="0" err="1" smtClean="0"/>
              <a:t>equations</a:t>
            </a:r>
            <a:r>
              <a:rPr lang="es-ES" sz="2400" b="1" u="sng" dirty="0" smtClean="0"/>
              <a:t> </a:t>
            </a:r>
            <a:r>
              <a:rPr lang="es-ES" sz="2400" b="1" u="sng" dirty="0" err="1" smtClean="0"/>
              <a:t>for</a:t>
            </a:r>
            <a:r>
              <a:rPr lang="es-ES" sz="2400" b="1" u="sng" dirty="0" smtClean="0"/>
              <a:t> </a:t>
            </a:r>
            <a:r>
              <a:rPr lang="es-ES" sz="2400" b="1" u="sng" dirty="0" err="1" smtClean="0"/>
              <a:t>the</a:t>
            </a:r>
            <a:r>
              <a:rPr lang="es-ES" sz="2400" b="1" u="sng" dirty="0" smtClean="0"/>
              <a:t> spread </a:t>
            </a:r>
            <a:r>
              <a:rPr lang="es-ES" sz="2400" b="1" u="sng" dirty="0" err="1" smtClean="0"/>
              <a:t>rate</a:t>
            </a:r>
            <a:r>
              <a:rPr lang="es-ES" sz="2400" b="1" u="sng" dirty="0" smtClean="0"/>
              <a:t>. </a:t>
            </a:r>
          </a:p>
          <a:p>
            <a:r>
              <a:rPr lang="es-ES" sz="2400" dirty="0" smtClean="0"/>
              <a:t>   A </a:t>
            </a:r>
            <a:r>
              <a:rPr lang="es-ES" sz="2400" dirty="0"/>
              <a:t>real </a:t>
            </a:r>
            <a:r>
              <a:rPr lang="es-ES" sz="2400" dirty="0" err="1"/>
              <a:t>map</a:t>
            </a:r>
            <a:r>
              <a:rPr lang="es-ES" sz="2400" dirty="0"/>
              <a:t> </a:t>
            </a:r>
            <a:r>
              <a:rPr lang="es-ES" sz="2400" dirty="0" err="1"/>
              <a:t>would</a:t>
            </a:r>
            <a:r>
              <a:rPr lang="es-ES" sz="2400" dirty="0"/>
              <a:t> </a:t>
            </a:r>
            <a:r>
              <a:rPr lang="es-ES" sz="2400" dirty="0" err="1"/>
              <a:t>yield</a:t>
            </a:r>
            <a:r>
              <a:rPr lang="es-ES" sz="2400" dirty="0"/>
              <a:t> similar </a:t>
            </a:r>
            <a:r>
              <a:rPr lang="es-ES" sz="2400" dirty="0" err="1"/>
              <a:t>results</a:t>
            </a:r>
            <a:r>
              <a:rPr lang="es-ES" sz="2400" dirty="0"/>
              <a:t> (Isern et al., </a:t>
            </a:r>
            <a:r>
              <a:rPr lang="es-ES" sz="2400" i="1" dirty="0"/>
              <a:t>PNAS </a:t>
            </a:r>
            <a:r>
              <a:rPr lang="es-ES" sz="2400" dirty="0"/>
              <a:t>2017</a:t>
            </a:r>
            <a:r>
              <a:rPr lang="es-ES" sz="2400" dirty="0" smtClean="0"/>
              <a:t>).</a:t>
            </a:r>
          </a:p>
          <a:p>
            <a:endParaRPr lang="en-US" sz="2400" dirty="0"/>
          </a:p>
          <a:p>
            <a:pPr eaLnBrk="1" hangingPunct="1"/>
            <a:r>
              <a:rPr lang="en-US" sz="2400" dirty="0" smtClean="0"/>
              <a:t>· Initially farmers only at the lower row.</a:t>
            </a:r>
          </a:p>
          <a:p>
            <a:pPr eaLnBrk="1" hangingPunct="1"/>
            <a:r>
              <a:rPr lang="en-US" sz="2400" dirty="0" smtClean="0"/>
              <a:t>· All other grid cells are initially empty of farmers and with HGs at their saturation density.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>
                <a:solidFill>
                  <a:srgbClr val="000099"/>
                </a:solidFill>
              </a:rPr>
              <a:t>· At </a:t>
            </a:r>
            <a:r>
              <a:rPr lang="en-US" sz="2400" dirty="0">
                <a:solidFill>
                  <a:srgbClr val="000099"/>
                </a:solidFill>
              </a:rPr>
              <a:t>each node in the grid and time step </a:t>
            </a:r>
            <a:r>
              <a:rPr lang="en-US" sz="2400" dirty="0" smtClean="0">
                <a:solidFill>
                  <a:srgbClr val="000099"/>
                </a:solidFill>
              </a:rPr>
              <a:t>(of 1 generation =</a:t>
            </a:r>
            <a:r>
              <a:rPr lang="en-US" sz="2400" dirty="0">
                <a:solidFill>
                  <a:srgbClr val="000099"/>
                </a:solidFill>
              </a:rPr>
              <a:t>32 yr), we compute 3 processes</a:t>
            </a:r>
            <a:r>
              <a:rPr lang="en-US" sz="2400" dirty="0" smtClean="0">
                <a:solidFill>
                  <a:srgbClr val="000099"/>
                </a:solidFill>
              </a:rPr>
              <a:t>:</a:t>
            </a:r>
          </a:p>
          <a:p>
            <a:pPr eaLnBrk="1" hangingPunct="1"/>
            <a:endParaRPr lang="en-US" sz="2400" dirty="0" smtClean="0">
              <a:solidFill>
                <a:srgbClr val="000099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(1) </a:t>
            </a:r>
            <a:r>
              <a:rPr lang="en-US" sz="2400" b="1" dirty="0">
                <a:solidFill>
                  <a:srgbClr val="FF0000"/>
                </a:solidFill>
              </a:rPr>
              <a:t>Reproduction: </a:t>
            </a:r>
            <a:r>
              <a:rPr lang="en-US" sz="2400" dirty="0" smtClean="0"/>
              <a:t>logistic, with net fecundities Ro=</a:t>
            </a:r>
            <a:r>
              <a:rPr lang="en-US" sz="2400" i="1" dirty="0" smtClean="0"/>
              <a:t>e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30000" dirty="0" err="1" smtClean="0"/>
              <a:t>T</a:t>
            </a:r>
            <a:r>
              <a:rPr lang="en-US" sz="2400" dirty="0" smtClean="0"/>
              <a:t> = 2.45 for farmers and </a:t>
            </a:r>
            <a:r>
              <a:rPr lang="en-US" sz="2400" dirty="0" err="1" smtClean="0"/>
              <a:t>R'o</a:t>
            </a:r>
            <a:r>
              <a:rPr lang="en-US" sz="2400" dirty="0" smtClean="0"/>
              <a:t>=</a:t>
            </a:r>
            <a:r>
              <a:rPr lang="en-US" sz="2400" i="1" dirty="0"/>
              <a:t>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a'</a:t>
            </a:r>
            <a:r>
              <a:rPr lang="en-US" sz="2400" i="1" baseline="30000" dirty="0" err="1" smtClean="0"/>
              <a:t>T</a:t>
            </a:r>
            <a:r>
              <a:rPr lang="en-US" sz="2400" dirty="0" smtClean="0"/>
              <a:t> = 1.81 for HGs (from </a:t>
            </a:r>
            <a:r>
              <a:rPr lang="en-US" sz="2400" dirty="0"/>
              <a:t>ethnographic </a:t>
            </a:r>
            <a:r>
              <a:rPr lang="en-US" sz="2400" dirty="0" smtClean="0"/>
              <a:t>data), where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/>
              <a:t> </a:t>
            </a:r>
            <a:r>
              <a:rPr lang="en-US" sz="2400" dirty="0"/>
              <a:t>and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sz="2400" dirty="0" smtClean="0"/>
              <a:t> are the </a:t>
            </a:r>
            <a:r>
              <a:rPr lang="en-US" sz="2400" dirty="0"/>
              <a:t>growth </a:t>
            </a:r>
            <a:r>
              <a:rPr lang="en-US" sz="2400" dirty="0" smtClean="0"/>
              <a:t>rates.</a:t>
            </a:r>
          </a:p>
          <a:p>
            <a:pPr eaLnBrk="1" hangingPunct="1"/>
            <a:endParaRPr lang="en-US" sz="2800" dirty="0"/>
          </a:p>
        </p:txBody>
      </p:sp>
      <p:sp>
        <p:nvSpPr>
          <p:cNvPr id="6" name="Rectangle 10"/>
          <p:cNvSpPr txBox="1">
            <a:spLocks noChangeArrowheads="1"/>
          </p:cNvSpPr>
          <p:nvPr/>
        </p:nvSpPr>
        <p:spPr bwMode="auto">
          <a:xfrm>
            <a:off x="-6823" y="0"/>
            <a:ext cx="9144000" cy="812800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 smtClean="0">
                <a:solidFill>
                  <a:schemeClr val="bg1"/>
                </a:solidFill>
                <a:latin typeface="Trebuchet MS" pitchFamily="34" charset="0"/>
              </a:rPr>
              <a:t>Social interaction models</a:t>
            </a:r>
            <a:endParaRPr lang="en-US" sz="4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71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11"/>
    </mc:Choice>
    <mc:Fallback>
      <p:transition spd="slow" advTm="52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2FEF32-1787-4A36-BD33-8E83A1020375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138025" y="776588"/>
                <a:ext cx="9141769" cy="64647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sz="2800" b="1" dirty="0" smtClean="0">
                    <a:solidFill>
                      <a:srgbClr val="FF0000"/>
                    </a:solidFill>
                  </a:rPr>
                  <a:t>(2) Cultural transmission (e.g., interbreeding): </a:t>
                </a:r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8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S" sz="2800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s-ES" sz="2800" b="0" i="1" smtClean="0">
                        <a:latin typeface="Cambria Math"/>
                      </a:rPr>
                      <m:t>= </m:t>
                    </m:r>
                  </m:oMath>
                </a14:m>
                <a:r>
                  <a:rPr lang="en-US" sz="2800" dirty="0" smtClean="0"/>
                  <a:t>farmers</a:t>
                </a:r>
                <a:endParaRPr lang="es-ES" sz="2800" i="1" dirty="0" smtClean="0">
                  <a:latin typeface="Cambria Math"/>
                </a:endParaRPr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8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S" sz="2800" b="0" i="1" smtClean="0">
                            <a:latin typeface="Cambria Math"/>
                          </a:rPr>
                          <m:t>𝐻𝐺</m:t>
                        </m:r>
                      </m:sub>
                    </m:sSub>
                    <m:r>
                      <a:rPr lang="es-ES" sz="2800" i="1">
                        <a:latin typeface="Cambria Math"/>
                      </a:rPr>
                      <m:t>= </m:t>
                    </m:r>
                  </m:oMath>
                </a14:m>
                <a:r>
                  <a:rPr lang="en-US" sz="2800" dirty="0" smtClean="0"/>
                  <a:t>hunter-gatherers</a:t>
                </a:r>
              </a:p>
              <a:p>
                <a:pPr eaLnBrk="1" hangingPunct="1"/>
                <a:r>
                  <a:rPr lang="en-US" sz="2400" dirty="0" smtClean="0"/>
                  <a:t>Cultural transmission theory [1-3] (children of mixed matings are farmers):     </a:t>
                </a:r>
                <a14:m>
                  <m:oMath xmlns:m="http://schemas.openxmlformats.org/officeDocument/2006/math">
                    <m:r>
                      <a:rPr lang="es-ES" sz="2400" b="0" i="0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4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S" sz="2400" i="1"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s-ES" sz="2400" i="1">
                        <a:latin typeface="Cambria Math"/>
                      </a:rPr>
                      <m:t>(</m:t>
                    </m:r>
                    <m:r>
                      <a:rPr lang="es-ES" sz="2400" i="1">
                        <a:latin typeface="Cambria Math"/>
                      </a:rPr>
                      <m:t>𝑡</m:t>
                    </m:r>
                    <m:r>
                      <a:rPr lang="es-ES" sz="2400" i="1">
                        <a:latin typeface="Cambria Math"/>
                      </a:rPr>
                      <m:t>+1, </m:t>
                    </m:r>
                    <m:r>
                      <a:rPr lang="es-ES" sz="2400" i="1">
                        <a:latin typeface="Cambria Math"/>
                      </a:rPr>
                      <m:t>𝑥</m:t>
                    </m:r>
                    <m:r>
                      <a:rPr lang="es-ES" sz="2400" i="1">
                        <a:latin typeface="Cambria Math"/>
                      </a:rPr>
                      <m:t>,</m:t>
                    </m:r>
                    <m:r>
                      <a:rPr lang="es-ES" sz="2400" i="1">
                        <a:latin typeface="Cambria Math"/>
                      </a:rPr>
                      <m:t>𝑦</m:t>
                    </m:r>
                    <m:r>
                      <a:rPr lang="es-ES" sz="2400" i="1">
                        <a:latin typeface="Cambria Math"/>
                      </a:rPr>
                      <m:t>)=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4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S" sz="2400" i="1"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s-ES" sz="2400" i="1">
                        <a:latin typeface="Cambria Math"/>
                      </a:rPr>
                      <m:t>(</m:t>
                    </m:r>
                    <m:r>
                      <a:rPr lang="es-ES" sz="2400" i="1">
                        <a:latin typeface="Cambria Math"/>
                      </a:rPr>
                      <m:t>𝑡</m:t>
                    </m:r>
                    <m:r>
                      <a:rPr lang="es-ES" sz="2400" i="1">
                        <a:latin typeface="Cambria Math"/>
                      </a:rPr>
                      <m:t>, </m:t>
                    </m:r>
                    <m:r>
                      <a:rPr lang="es-ES" sz="2400" i="1">
                        <a:latin typeface="Cambria Math"/>
                      </a:rPr>
                      <m:t>𝑥</m:t>
                    </m:r>
                    <m:r>
                      <a:rPr lang="es-ES" sz="2400" i="1">
                        <a:latin typeface="Cambria Math"/>
                      </a:rPr>
                      <m:t>,</m:t>
                    </m:r>
                    <m:r>
                      <a:rPr lang="es-ES" sz="2400" i="1">
                        <a:latin typeface="Cambria Math"/>
                      </a:rPr>
                      <m:t>𝑦</m:t>
                    </m:r>
                    <m:r>
                      <a:rPr lang="es-ES" sz="2400" i="1">
                        <a:latin typeface="Cambria Math"/>
                      </a:rPr>
                      <m:t>)</m:t>
                    </m:r>
                    <m:r>
                      <m:rPr>
                        <m:nor/>
                      </m:rPr>
                      <a:rPr lang="es-ES" sz="2400" b="0" i="0" smtClean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s-ES" sz="2400">
                        <a:latin typeface="Cambria Math"/>
                      </a:rPr>
                      <m:t>+</m:t>
                    </m:r>
                    <m:r>
                      <m:rPr>
                        <m:nor/>
                      </m:rPr>
                      <a:rPr lang="es-ES" sz="2400" b="0" i="1" smtClean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sz="2400" i="1" dirty="0">
                        <a:sym typeface="Symbol" panose="05050102010706020507" pitchFamily="18" charset="2"/>
                      </a:rPr>
                      <m:t></m:t>
                    </m:r>
                    <m:f>
                      <m:fPr>
                        <m:ctrlPr>
                          <a:rPr lang="es-E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𝐻𝐺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𝐻𝐺</m:t>
                            </m:r>
                          </m:sub>
                        </m:sSub>
                        <m:r>
                          <a:rPr lang="es-ES" sz="24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4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s-ES" sz="2400" i="1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</m:den>
                    </m:f>
                  </m:oMath>
                </a14:m>
                <a:endParaRPr lang="es-ES" sz="2400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s-ES" sz="2400" b="0" i="1" smtClean="0">
                              <a:latin typeface="Cambria Math"/>
                            </a:rPr>
                            <m:t>𝐻𝐺</m:t>
                          </m:r>
                        </m:sub>
                      </m:sSub>
                      <m:d>
                        <m:dPr>
                          <m:ctrlPr>
                            <a:rPr lang="es-ES" sz="24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2400" i="1">
                              <a:latin typeface="Cambria Math"/>
                            </a:rPr>
                            <m:t>𝑡</m:t>
                          </m:r>
                          <m:r>
                            <a:rPr lang="es-ES" sz="2400" i="1">
                              <a:latin typeface="Cambria Math"/>
                            </a:rPr>
                            <m:t>+1, </m:t>
                          </m:r>
                          <m:r>
                            <a:rPr lang="es-ES" sz="2400" i="1">
                              <a:latin typeface="Cambria Math"/>
                            </a:rPr>
                            <m:t>𝑥</m:t>
                          </m:r>
                          <m:r>
                            <a:rPr lang="es-ES" sz="2400" i="1">
                              <a:latin typeface="Cambria Math"/>
                            </a:rPr>
                            <m:t>,</m:t>
                          </m:r>
                          <m:r>
                            <a:rPr lang="es-ES" sz="2400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s-ES" sz="2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s-ES" sz="2400" b="0" i="1" smtClean="0">
                              <a:latin typeface="Cambria Math"/>
                            </a:rPr>
                            <m:t>𝐻𝐺</m:t>
                          </m:r>
                        </m:sub>
                      </m:sSub>
                      <m:d>
                        <m:dPr>
                          <m:ctrlPr>
                            <a:rPr lang="es-ES" sz="24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2400" i="1">
                              <a:latin typeface="Cambria Math"/>
                            </a:rPr>
                            <m:t>𝑡</m:t>
                          </m:r>
                          <m:r>
                            <a:rPr lang="es-ES" sz="2400" i="1">
                              <a:latin typeface="Cambria Math"/>
                            </a:rPr>
                            <m:t>, </m:t>
                          </m:r>
                          <m:r>
                            <a:rPr lang="es-ES" sz="2400" i="1">
                              <a:latin typeface="Cambria Math"/>
                            </a:rPr>
                            <m:t>𝑥</m:t>
                          </m:r>
                          <m:r>
                            <a:rPr lang="es-ES" sz="2400" i="1">
                              <a:latin typeface="Cambria Math"/>
                            </a:rPr>
                            <m:t>,</m:t>
                          </m:r>
                          <m:r>
                            <a:rPr lang="es-ES" sz="2400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s-ES" sz="2400" b="0" i="1" smtClean="0">
                          <a:latin typeface="Cambria Math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400" i="1" dirty="0">
                          <a:sym typeface="Symbol" panose="05050102010706020507" pitchFamily="18" charset="2"/>
                        </a:rPr>
                        <m:t></m:t>
                      </m:r>
                      <m:f>
                        <m:f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S" sz="2400" i="1">
                                  <a:latin typeface="Cambria Math"/>
                                </a:rPr>
                                <m:t>𝐻𝐺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S" sz="2400" i="1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S" sz="2400" i="1">
                                  <a:latin typeface="Cambria Math"/>
                                </a:rPr>
                                <m:t>𝐻𝐺</m:t>
                              </m:r>
                            </m:sub>
                          </m:sSub>
                          <m:r>
                            <a:rPr lang="es-ES" sz="2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S" sz="2400" i="1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S" sz="2800" i="1" dirty="0">
                  <a:latin typeface="Cambria Math"/>
                </a:endParaRPr>
              </a:p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1" dirty="0">
                        <a:sym typeface="Symbol" panose="05050102010706020507" pitchFamily="18" charset="2"/>
                      </a:rPr>
                      <m:t></m:t>
                    </m:r>
                  </m:oMath>
                </a14:m>
                <a:r>
                  <a:rPr lang="en-US" sz="2400" dirty="0" smtClean="0"/>
                  <a:t> = intensity of interbreeding </a:t>
                </a:r>
                <a14:m>
                  <m:oMath xmlns:m="http://schemas.openxmlformats.org/officeDocument/2006/math">
                    <m:r>
                      <a:rPr lang="es-ES" sz="2400" b="0" i="0" dirty="0" smtClean="0">
                        <a:latin typeface="Cambria Math"/>
                        <a:sym typeface="Symbol" panose="05050102010706020507" pitchFamily="18" charset="2"/>
                      </a:rPr>
                      <m:t>0</m:t>
                    </m:r>
                    <m:r>
                      <a:rPr lang="es-ES" sz="2400" b="0" i="1" dirty="0" smtClean="0">
                        <a:latin typeface="Cambria Math"/>
                        <a:ea typeface="Cambria Math"/>
                        <a:sym typeface="Symbol" panose="05050102010706020507" pitchFamily="18" charset="2"/>
                      </a:rPr>
                      <m:t>≤</m:t>
                    </m:r>
                    <m:r>
                      <m:rPr>
                        <m:nor/>
                      </m:rPr>
                      <a:rPr lang="en-US" sz="2400" i="1" dirty="0">
                        <a:sym typeface="Symbol" panose="05050102010706020507" pitchFamily="18" charset="2"/>
                      </a:rPr>
                      <m:t></m:t>
                    </m:r>
                    <m:r>
                      <a:rPr lang="en-US" sz="2400" i="1" dirty="0" smtClean="0">
                        <a:latin typeface="Cambria Math"/>
                        <a:ea typeface="Cambria Math"/>
                        <a:sym typeface="Symbol" panose="05050102010706020507" pitchFamily="18" charset="2"/>
                      </a:rPr>
                      <m:t>≤</m:t>
                    </m:r>
                    <m:r>
                      <a:rPr lang="es-ES" sz="2400" b="0" i="1" dirty="0" smtClean="0">
                        <a:latin typeface="Cambria Math"/>
                        <a:ea typeface="Cambria Math"/>
                        <a:sym typeface="Symbol" panose="05050102010706020507" pitchFamily="18" charset="2"/>
                      </a:rPr>
                      <m:t>1 </m:t>
                    </m:r>
                  </m:oMath>
                </a14:m>
                <a:r>
                  <a:rPr lang="en-US" sz="2400" dirty="0" smtClean="0"/>
                  <a:t>(random </a:t>
                </a:r>
                <a:r>
                  <a:rPr lang="en-US" sz="2400" dirty="0"/>
                  <a:t>mating </a:t>
                </a:r>
                <a:r>
                  <a:rPr lang="en-US" sz="2400" dirty="0" smtClean="0">
                    <a:sym typeface="Mathematica1"/>
                  </a:rPr>
                  <a:t>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1" dirty="0">
                        <a:sym typeface="Symbol" panose="05050102010706020507" pitchFamily="18" charset="2"/>
                      </a:rPr>
                      <m:t></m:t>
                    </m:r>
                    <m:r>
                      <a:rPr lang="es-ES" sz="2400" b="0" i="1" dirty="0" smtClean="0">
                        <a:latin typeface="Cambria Math"/>
                        <a:sym typeface="Symbol" panose="05050102010706020507" pitchFamily="18" charset="2"/>
                      </a:rPr>
                      <m:t>=1</m:t>
                    </m:r>
                    <m:r>
                      <a:rPr lang="es-ES" sz="2400" i="1" smtClean="0">
                        <a:latin typeface="Cambria Math"/>
                      </a:rPr>
                      <m:t>)</m:t>
                    </m:r>
                  </m:oMath>
                </a14:m>
                <a:endParaRPr lang="en-US" sz="2400" dirty="0" smtClean="0"/>
              </a:p>
              <a:p>
                <a:pPr eaLnBrk="1" hangingPunct="1"/>
                <a:r>
                  <a:rPr lang="es-ES" sz="2800" dirty="0" smtClean="0">
                    <a:solidFill>
                      <a:srgbClr val="FF0000"/>
                    </a:solidFill>
                  </a:rPr>
                  <a:t>    </a:t>
                </a:r>
                <a:r>
                  <a:rPr lang="en-US" sz="2000" dirty="0" smtClean="0"/>
                  <a:t>[1] Cavalli-Sforza </a:t>
                </a:r>
                <a:r>
                  <a:rPr lang="en-US" sz="2000" dirty="0"/>
                  <a:t>&amp; </a:t>
                </a:r>
                <a:r>
                  <a:rPr lang="en-US" sz="2000" dirty="0" smtClean="0"/>
                  <a:t>Feldman, </a:t>
                </a:r>
                <a:r>
                  <a:rPr lang="en-US" sz="2000" i="1" dirty="0" smtClean="0"/>
                  <a:t>Cultural transmission &amp; </a:t>
                </a:r>
                <a:r>
                  <a:rPr lang="en-US" sz="2000" i="1" dirty="0" err="1" smtClean="0"/>
                  <a:t>evo</a:t>
                </a:r>
                <a:r>
                  <a:rPr lang="en-US" sz="2000" dirty="0" err="1" smtClean="0"/>
                  <a:t>l</a:t>
                </a:r>
                <a:r>
                  <a:rPr lang="en-US" sz="2000" dirty="0" smtClean="0"/>
                  <a:t>., Princeton 1981</a:t>
                </a:r>
              </a:p>
              <a:p>
                <a:pPr eaLnBrk="1" hangingPunct="1"/>
                <a:r>
                  <a:rPr lang="en-US" sz="2000" dirty="0" smtClean="0"/>
                  <a:t>      [2] Fort, </a:t>
                </a:r>
                <a:r>
                  <a:rPr lang="en-US" sz="2000" i="1" dirty="0" smtClean="0"/>
                  <a:t>Phys. Rev. E </a:t>
                </a:r>
                <a:r>
                  <a:rPr lang="en-US" sz="2000" dirty="0" smtClean="0"/>
                  <a:t>2011</a:t>
                </a:r>
                <a:endParaRPr lang="en-US" sz="2000" dirty="0"/>
              </a:p>
              <a:p>
                <a:pPr eaLnBrk="1" hangingPunct="1"/>
                <a:r>
                  <a:rPr lang="en-US" sz="2000" dirty="0" smtClean="0"/>
                  <a:t>      [3] </a:t>
                </a:r>
                <a:r>
                  <a:rPr lang="en-US" sz="2000" dirty="0"/>
                  <a:t>Fort, </a:t>
                </a:r>
                <a:r>
                  <a:rPr lang="en-US" sz="2000" i="1" dirty="0" smtClean="0"/>
                  <a:t>PNAS</a:t>
                </a:r>
                <a:r>
                  <a:rPr lang="en-US" sz="2000" dirty="0" smtClean="0"/>
                  <a:t> 2012</a:t>
                </a:r>
              </a:p>
              <a:p>
                <a:pPr eaLnBrk="1" hangingPunct="1"/>
                <a:r>
                  <a:rPr lang="en-US" sz="2400" u="sng" dirty="0" smtClean="0">
                    <a:solidFill>
                      <a:srgbClr val="FF0000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1" u="sng" dirty="0">
                        <a:solidFill>
                          <a:srgbClr val="FF0000"/>
                        </a:solidFill>
                        <a:sym typeface="Symbol" panose="05050102010706020507" pitchFamily="18" charset="2"/>
                      </a:rPr>
                      <m:t></m:t>
                    </m:r>
                  </m:oMath>
                </a14:m>
                <a:r>
                  <a:rPr lang="en-US" sz="2400" u="sng" dirty="0">
                    <a:solidFill>
                      <a:srgbClr val="FF0000"/>
                    </a:solidFill>
                  </a:rPr>
                  <a:t> = </a:t>
                </a:r>
                <a:r>
                  <a:rPr lang="en-US" sz="2400" u="sng" dirty="0" smtClean="0">
                    <a:solidFill>
                      <a:srgbClr val="FF0000"/>
                    </a:solidFill>
                  </a:rPr>
                  <a:t>0, the model is purely demic 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(no cultural transmission)</a:t>
                </a:r>
              </a:p>
              <a:p>
                <a:pPr eaLnBrk="1" hangingPunct="1"/>
                <a:endParaRPr lang="en-US" sz="2400" dirty="0" smtClean="0">
                  <a:solidFill>
                    <a:srgbClr val="FF0000"/>
                  </a:solidFill>
                </a:endParaRPr>
              </a:p>
              <a:p>
                <a:pPr eaLnBrk="1" hangingPunct="1"/>
                <a:r>
                  <a:rPr lang="en-US" sz="2800" b="1" dirty="0" smtClean="0">
                    <a:solidFill>
                      <a:srgbClr val="FF0000"/>
                    </a:solidFill>
                  </a:rPr>
                  <a:t>(3) Dispersal: </a:t>
                </a:r>
                <a:r>
                  <a:rPr lang="en-US" sz="2200" dirty="0" smtClean="0"/>
                  <a:t>38</a:t>
                </a:r>
                <a:r>
                  <a:rPr lang="en-US" sz="2200" dirty="0"/>
                  <a:t>% </a:t>
                </a:r>
                <a:r>
                  <a:rPr lang="en-US" sz="2200" dirty="0" smtClean="0"/>
                  <a:t>do not migrate </a:t>
                </a:r>
                <a:r>
                  <a:rPr lang="en-US" sz="2200" i="1" dirty="0" smtClean="0"/>
                  <a:t>(p</a:t>
                </a:r>
                <a:r>
                  <a:rPr lang="en-US" sz="2200" baseline="-25000" dirty="0" smtClean="0"/>
                  <a:t>e</a:t>
                </a:r>
                <a:r>
                  <a:rPr lang="en-US" sz="2200" dirty="0" smtClean="0"/>
                  <a:t>=0.38</a:t>
                </a:r>
                <a:r>
                  <a:rPr lang="en-US" sz="2200" i="1" dirty="0" smtClean="0"/>
                  <a:t>),</a:t>
                </a:r>
                <a:r>
                  <a:rPr lang="en-US" sz="2200" dirty="0" smtClean="0"/>
                  <a:t> </a:t>
                </a:r>
                <a:r>
                  <a:rPr lang="en-US" sz="2200" dirty="0"/>
                  <a:t>from </a:t>
                </a:r>
                <a:r>
                  <a:rPr lang="en-US" sz="2200" dirty="0" smtClean="0"/>
                  <a:t>ethnography. </a:t>
                </a:r>
              </a:p>
              <a:p>
                <a:pPr eaLnBrk="1" hangingPunct="1"/>
                <a:r>
                  <a:rPr lang="en-US" sz="2800" dirty="0"/>
                  <a:t>	</a:t>
                </a:r>
                <a:r>
                  <a:rPr lang="en-US" sz="2800" dirty="0" smtClean="0"/>
                  <a:t>Two dispersal models: </a:t>
                </a:r>
                <a:r>
                  <a:rPr lang="es-ES" sz="2800" dirty="0" err="1" smtClean="0"/>
                  <a:t>next</a:t>
                </a:r>
                <a:r>
                  <a:rPr lang="es-ES" sz="2800" dirty="0" smtClean="0"/>
                  <a:t> </a:t>
                </a:r>
                <a:r>
                  <a:rPr lang="es-ES" sz="2800" dirty="0" err="1" smtClean="0"/>
                  <a:t>slide</a:t>
                </a:r>
                <a:endParaRPr lang="en-US" sz="2800" dirty="0"/>
              </a:p>
              <a:p>
                <a:pPr eaLnBrk="1" hangingPunct="1"/>
                <a:endParaRPr lang="en-US" sz="2400" dirty="0" smtClean="0"/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25" y="776588"/>
                <a:ext cx="9141769" cy="6464783"/>
              </a:xfrm>
              <a:prstGeom prst="rect">
                <a:avLst/>
              </a:prstGeom>
              <a:blipFill>
                <a:blip r:embed="rId4"/>
                <a:stretch>
                  <a:fillRect l="-1401" t="-943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10"/>
          <p:cNvSpPr txBox="1">
            <a:spLocks noChangeArrowheads="1"/>
          </p:cNvSpPr>
          <p:nvPr/>
        </p:nvSpPr>
        <p:spPr bwMode="auto">
          <a:xfrm>
            <a:off x="2230" y="-36212"/>
            <a:ext cx="9144000" cy="812800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 smtClean="0">
                <a:solidFill>
                  <a:schemeClr val="bg1"/>
                </a:solidFill>
                <a:latin typeface="Trebuchet MS" pitchFamily="34" charset="0"/>
              </a:rPr>
              <a:t>Social interaction models</a:t>
            </a:r>
            <a:endParaRPr lang="en-US" sz="4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8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1"/>
    </mc:Choice>
    <mc:Fallback>
      <p:transition spd="slow" advTm="8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91238" y="6413900"/>
            <a:ext cx="217503" cy="368639"/>
          </a:xfrm>
        </p:spPr>
        <p:txBody>
          <a:bodyPr/>
          <a:lstStyle/>
          <a:p>
            <a:pPr>
              <a:defRPr/>
            </a:pPr>
            <a:fld id="{F78007D9-453F-4072-B27B-699CD5BF1816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-6823" y="0"/>
            <a:ext cx="9144000" cy="812800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4000" b="1" dirty="0" err="1" smtClean="0">
                <a:solidFill>
                  <a:schemeClr val="bg1"/>
                </a:solidFill>
                <a:latin typeface="Trebuchet MS" pitchFamily="34" charset="0"/>
              </a:rPr>
              <a:t>Two</a:t>
            </a:r>
            <a:r>
              <a:rPr lang="es-ES" sz="40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Trebuchet MS" pitchFamily="34" charset="0"/>
              </a:rPr>
              <a:t>dispersal</a:t>
            </a:r>
            <a:r>
              <a:rPr lang="es-ES" sz="40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Trebuchet MS" pitchFamily="34" charset="0"/>
              </a:rPr>
              <a:t>models</a:t>
            </a:r>
            <a:endParaRPr lang="en-US" sz="4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81" y="1177369"/>
            <a:ext cx="9130290" cy="426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1625545" y="2481855"/>
            <a:ext cx="6919458" cy="2785635"/>
            <a:chOff x="1625545" y="2237424"/>
            <a:chExt cx="6919458" cy="2785635"/>
          </a:xfrm>
        </p:grpSpPr>
        <p:pic>
          <p:nvPicPr>
            <p:cNvPr id="15362" name="Picture 2" descr="Person Red Icon, Transparent Person Red.PNG Images &amp; Vector - FreeIcons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65956" y="4427143"/>
              <a:ext cx="226503" cy="58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Person Red Icon, Transparent Person Red.PNG Images &amp; Vector - FreeIcons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151424" y="4427139"/>
              <a:ext cx="226503" cy="58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Person Red Icon, Transparent Person Red.PNG Images &amp; Vector - FreeIcons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64087" y="4419946"/>
              <a:ext cx="226503" cy="58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Person Red Icon, Transparent Person Red.PNG Images &amp; Vector - FreeIcons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33936" y="4419945"/>
              <a:ext cx="226503" cy="58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Person Red Icon, Transparent Person Red.PNG Images &amp; Vector - FreeIcons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25545" y="2306224"/>
              <a:ext cx="226503" cy="58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Person Red Icon, Transparent Person Red.PNG Images &amp; Vector - FreeIcons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05501" y="2237424"/>
              <a:ext cx="226503" cy="58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Person Red Icon, Transparent Person Red.PNG Images &amp; Vector - FreeIcons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98446" y="4439912"/>
              <a:ext cx="226503" cy="58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Person Red Icon, Transparent Person Red.PNG Images &amp; Vector - FreeIcons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13411" y="4387795"/>
              <a:ext cx="226503" cy="58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erson Red Icon, Transparent Person Red.PNG Images &amp; Vector - FreeIcons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26241" y="4387795"/>
              <a:ext cx="226503" cy="58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erson Red Icon, Transparent Person Red.PNG Images &amp; Vector - FreeIcons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51754" y="4393133"/>
              <a:ext cx="226503" cy="58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Person Red Icon, Transparent Person Red.PNG Images &amp; Vector - FreeIcons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450106" y="4393133"/>
              <a:ext cx="226503" cy="58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Person Red Icon, Transparent Person Red.PNG Images &amp; Vector - FreeIcons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75619" y="4387795"/>
              <a:ext cx="226503" cy="58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Person Red Icon, Transparent Person Red.PNG Images &amp; Vector - FreeIcons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318500" y="4398708"/>
              <a:ext cx="226503" cy="58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21 CuadroTexto"/>
          <p:cNvSpPr txBox="1"/>
          <p:nvPr/>
        </p:nvSpPr>
        <p:spPr bwMode="auto">
          <a:xfrm>
            <a:off x="3856049" y="4677996"/>
            <a:ext cx="204790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s-ES" sz="2600" b="1" smtClean="0">
                <a:solidFill>
                  <a:srgbClr val="C00000"/>
                </a:solidFill>
              </a:rPr>
              <a:t>farmers t=0</a:t>
            </a:r>
          </a:p>
        </p:txBody>
      </p:sp>
      <p:cxnSp>
        <p:nvCxnSpPr>
          <p:cNvPr id="7" name="6 Conector recto de flecha"/>
          <p:cNvCxnSpPr/>
          <p:nvPr/>
        </p:nvCxnSpPr>
        <p:spPr>
          <a:xfrm flipH="1" flipV="1">
            <a:off x="3585194" y="4947915"/>
            <a:ext cx="371191" cy="761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>
            <a:off x="5730847" y="4938864"/>
            <a:ext cx="436736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CuadroTexto"/>
          <p:cNvSpPr txBox="1"/>
          <p:nvPr/>
        </p:nvSpPr>
        <p:spPr bwMode="auto">
          <a:xfrm>
            <a:off x="181087" y="839109"/>
            <a:ext cx="8798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s-ES" sz="2800" b="1" dirty="0" smtClean="0"/>
              <a:t>         </a:t>
            </a:r>
            <a:r>
              <a:rPr lang="es-ES" sz="2800" b="1" dirty="0" err="1" smtClean="0"/>
              <a:t>First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model</a:t>
            </a:r>
            <a:r>
              <a:rPr lang="es-ES" sz="2800" b="1" dirty="0" smtClean="0"/>
              <a:t>	</a:t>
            </a:r>
            <a:r>
              <a:rPr lang="es-ES" sz="2800" b="1" dirty="0"/>
              <a:t> </a:t>
            </a:r>
            <a:r>
              <a:rPr lang="es-ES" sz="2800" b="1" dirty="0" smtClean="0"/>
              <a:t>                </a:t>
            </a:r>
            <a:r>
              <a:rPr lang="es-ES" sz="2800" b="1" dirty="0" err="1" smtClean="0"/>
              <a:t>Second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model</a:t>
            </a:r>
            <a:endParaRPr lang="es-ES" sz="28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29 Rectángulo"/>
              <p:cNvSpPr/>
              <p:nvPr/>
            </p:nvSpPr>
            <p:spPr>
              <a:xfrm>
                <a:off x="22586" y="5237816"/>
                <a:ext cx="9420015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2200" dirty="0" err="1" smtClean="0">
                    <a:ea typeface="Cambria Math"/>
                  </a:rPr>
                  <a:t>Inland</a:t>
                </a:r>
                <a:r>
                  <a:rPr lang="es-ES" sz="2200" dirty="0" smtClean="0">
                    <a:ea typeface="Cambria Math"/>
                  </a:rPr>
                  <a:t>:</a:t>
                </a:r>
                <a14:m>
                  <m:oMath xmlns:m="http://schemas.openxmlformats.org/officeDocument/2006/math">
                    <m:r>
                      <a:rPr lang="es-ES" sz="22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s-ES" sz="22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𝑑</m:t>
                    </m:r>
                    <m:r>
                      <a:rPr lang="es-ES" sz="22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=50 </m:t>
                    </m:r>
                    <m:r>
                      <m:rPr>
                        <m:sty m:val="p"/>
                      </m:rPr>
                      <a:rPr lang="es-ES" sz="22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km</m:t>
                    </m:r>
                    <m:r>
                      <a:rPr lang="es-ES" sz="22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s-ES" sz="2200" b="0" i="0" dirty="0" err="1" smtClean="0">
                    <a:solidFill>
                      <a:schemeClr val="tx1"/>
                    </a:solidFill>
                    <a:latin typeface="+mj-lt"/>
                    <a:ea typeface="Cambria Math"/>
                  </a:rPr>
                  <a:t>from</a:t>
                </a:r>
                <a:r>
                  <a:rPr lang="es-ES" sz="2200" b="0" i="0" dirty="0" smtClean="0">
                    <a:solidFill>
                      <a:schemeClr val="tx1"/>
                    </a:solidFill>
                    <a:latin typeface="+mj-lt"/>
                    <a:ea typeface="Cambria Math"/>
                  </a:rPr>
                  <a:t> </a:t>
                </a:r>
                <a:r>
                  <a:rPr lang="es-ES" sz="2200" b="0" i="0" dirty="0" err="1" smtClean="0">
                    <a:solidFill>
                      <a:schemeClr val="tx1"/>
                    </a:solidFill>
                    <a:latin typeface="+mj-lt"/>
                    <a:ea typeface="Cambria Math"/>
                  </a:rPr>
                  <a:t>ethnography</a:t>
                </a:r>
                <a:r>
                  <a:rPr lang="es-ES" sz="2200" b="0" i="0" dirty="0" smtClean="0">
                    <a:solidFill>
                      <a:schemeClr val="tx1"/>
                    </a:solidFill>
                    <a:latin typeface="+mj-lt"/>
                    <a:ea typeface="Cambria Math"/>
                  </a:rPr>
                  <a:t>, and to obtain1 km/yr as </a:t>
                </a:r>
                <a:r>
                  <a:rPr lang="es-ES" sz="2200" b="0" i="0" dirty="0" err="1" smtClean="0">
                    <a:solidFill>
                      <a:schemeClr val="tx1"/>
                    </a:solidFill>
                    <a:latin typeface="+mj-lt"/>
                    <a:ea typeface="Cambria Math"/>
                  </a:rPr>
                  <a:t>observed</a:t>
                </a:r>
                <a:r>
                  <a:rPr lang="es-ES" sz="2200" b="0" i="0" dirty="0" smtClean="0">
                    <a:solidFill>
                      <a:schemeClr val="tx1"/>
                    </a:solidFill>
                    <a:latin typeface="+mj-lt"/>
                    <a:ea typeface="Cambria Math"/>
                  </a:rPr>
                  <a:t>.</a:t>
                </a:r>
              </a:p>
              <a:p>
                <a:r>
                  <a:rPr lang="es-ES" sz="2200" dirty="0" smtClean="0">
                    <a:solidFill>
                      <a:srgbClr val="FF0000"/>
                    </a:solidFill>
                    <a:latin typeface="+mj-lt"/>
                    <a:ea typeface="Cambria Math"/>
                  </a:rPr>
                  <a:t>We </a:t>
                </a:r>
                <a:r>
                  <a:rPr lang="es-ES" sz="2200" dirty="0" err="1" smtClean="0">
                    <a:solidFill>
                      <a:srgbClr val="FF0000"/>
                    </a:solidFill>
                    <a:latin typeface="+mj-lt"/>
                    <a:ea typeface="Cambria Math"/>
                  </a:rPr>
                  <a:t>want</a:t>
                </a:r>
                <a:r>
                  <a:rPr lang="es-ES" sz="2200" dirty="0" smtClean="0">
                    <a:solidFill>
                      <a:srgbClr val="FF0000"/>
                    </a:solidFill>
                    <a:latin typeface="+mj-lt"/>
                    <a:ea typeface="Cambria Math"/>
                  </a:rPr>
                  <a:t> to </a:t>
                </a:r>
                <a:r>
                  <a:rPr lang="es-ES" sz="2200" dirty="0" err="1" smtClean="0">
                    <a:solidFill>
                      <a:srgbClr val="FF0000"/>
                    </a:solidFill>
                    <a:latin typeface="+mj-lt"/>
                    <a:ea typeface="Cambria Math"/>
                  </a:rPr>
                  <a:t>find</a:t>
                </a:r>
                <a:r>
                  <a:rPr lang="es-ES" sz="2200" dirty="0" smtClean="0">
                    <a:solidFill>
                      <a:srgbClr val="FF0000"/>
                    </a:solidFill>
                    <a:latin typeface="+mj-lt"/>
                    <a:ea typeface="Cambria Math"/>
                  </a:rPr>
                  <a:t> </a:t>
                </a:r>
                <a:r>
                  <a:rPr lang="es-ES" sz="2200" dirty="0" err="1" smtClean="0">
                    <a:solidFill>
                      <a:srgbClr val="FF0000"/>
                    </a:solidFill>
                    <a:latin typeface="+mj-lt"/>
                    <a:ea typeface="Cambria Math"/>
                  </a:rPr>
                  <a:t>what</a:t>
                </a:r>
                <a:r>
                  <a:rPr lang="es-ES" sz="2200" dirty="0" smtClean="0">
                    <a:solidFill>
                      <a:srgbClr val="FF0000"/>
                    </a:solidFill>
                    <a:latin typeface="+mj-lt"/>
                    <a:ea typeface="Cambria Math"/>
                  </a:rPr>
                  <a:t> </a:t>
                </a:r>
                <a:r>
                  <a:rPr lang="es-ES" sz="2200" dirty="0" err="1" smtClean="0">
                    <a:solidFill>
                      <a:srgbClr val="FF0000"/>
                    </a:solidFill>
                    <a:latin typeface="+mj-lt"/>
                    <a:ea typeface="Cambria Math"/>
                  </a:rPr>
                  <a:t>values</a:t>
                </a:r>
                <a:r>
                  <a:rPr lang="es-ES" sz="2200" dirty="0" smtClean="0">
                    <a:solidFill>
                      <a:srgbClr val="FF0000"/>
                    </a:solidFill>
                    <a:latin typeface="+mj-lt"/>
                    <a:ea typeface="Cambria Math"/>
                  </a:rPr>
                  <a:t> of </a:t>
                </a:r>
                <a:r>
                  <a:rPr lang="es-ES" sz="2200" dirty="0" err="1" smtClean="0">
                    <a:solidFill>
                      <a:srgbClr val="FF0000"/>
                    </a:solidFill>
                    <a:latin typeface="+mj-lt"/>
                    <a:ea typeface="Cambria Math"/>
                  </a:rPr>
                  <a:t>the</a:t>
                </a:r>
                <a:r>
                  <a:rPr lang="es-ES" sz="2200" dirty="0" smtClean="0">
                    <a:solidFill>
                      <a:srgbClr val="FF0000"/>
                    </a:solidFill>
                    <a:latin typeface="+mj-lt"/>
                    <a:ea typeface="Cambria Math"/>
                  </a:rPr>
                  <a:t> </a:t>
                </a:r>
                <a:r>
                  <a:rPr lang="es-ES" sz="2200" b="1" u="sng" dirty="0" smtClean="0">
                    <a:solidFill>
                      <a:srgbClr val="FF0000"/>
                    </a:solidFill>
                    <a:latin typeface="+mj-lt"/>
                    <a:ea typeface="Cambria Math"/>
                  </a:rPr>
                  <a:t>sea-</a:t>
                </a:r>
                <a:r>
                  <a:rPr lang="es-ES" sz="2200" b="1" u="sng" dirty="0" err="1" smtClean="0">
                    <a:solidFill>
                      <a:srgbClr val="FF0000"/>
                    </a:solidFill>
                    <a:latin typeface="+mj-lt"/>
                    <a:ea typeface="Cambria Math"/>
                  </a:rPr>
                  <a:t>travel</a:t>
                </a:r>
                <a:r>
                  <a:rPr lang="es-ES" sz="2200" dirty="0" smtClean="0">
                    <a:solidFill>
                      <a:srgbClr val="FF0000"/>
                    </a:solidFill>
                    <a:latin typeface="+mj-lt"/>
                    <a:ea typeface="Cambria Math"/>
                  </a:rPr>
                  <a:t> </a:t>
                </a:r>
                <a:r>
                  <a:rPr lang="es-ES" sz="2200" dirty="0" err="1" smtClean="0">
                    <a:solidFill>
                      <a:srgbClr val="FF0000"/>
                    </a:solidFill>
                    <a:latin typeface="+mj-lt"/>
                    <a:ea typeface="Cambria Math"/>
                  </a:rPr>
                  <a:t>distance</a:t>
                </a:r>
                <a:r>
                  <a:rPr lang="es-ES" sz="2200" dirty="0" smtClean="0">
                    <a:solidFill>
                      <a:srgbClr val="FF0000"/>
                    </a:solidFill>
                    <a:latin typeface="+mj-lt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Δ</m:t>
                    </m:r>
                  </m:oMath>
                </a14:m>
                <a:r>
                  <a:rPr lang="en-US" sz="2200" dirty="0" smtClean="0">
                    <a:solidFill>
                      <a:srgbClr val="FF0000"/>
                    </a:solidFill>
                    <a:latin typeface="+mj-lt"/>
                  </a:rPr>
                  <a:t> are consistent </a:t>
                </a:r>
              </a:p>
              <a:p>
                <a:r>
                  <a:rPr lang="en-US" sz="2200" dirty="0" smtClean="0">
                    <a:solidFill>
                      <a:srgbClr val="FF0000"/>
                    </a:solidFill>
                    <a:latin typeface="+mj-lt"/>
                  </a:rPr>
                  <a:t>with the observed spread rate along the coast (7.5-10.6 km/yr, slide #4).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0" name="2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6" y="5237816"/>
                <a:ext cx="9420015" cy="1107996"/>
              </a:xfrm>
              <a:prstGeom prst="rect">
                <a:avLst/>
              </a:prstGeom>
              <a:blipFill>
                <a:blip r:embed="rId6"/>
                <a:stretch>
                  <a:fillRect l="-841" t="-3297" b="-10989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4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35"/>
    </mc:Choice>
    <mc:Fallback>
      <p:transition spd="slow" advTm="64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007D9-453F-4072-B27B-699CD5BF1816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-15876" y="0"/>
            <a:ext cx="9144000" cy="812800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4000" b="1" dirty="0" err="1" smtClean="0">
                <a:solidFill>
                  <a:schemeClr val="bg1"/>
                </a:solidFill>
                <a:latin typeface="Trebuchet MS" pitchFamily="34" charset="0"/>
              </a:rPr>
              <a:t>Two</a:t>
            </a:r>
            <a:r>
              <a:rPr lang="es-ES" sz="40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Trebuchet MS" pitchFamily="34" charset="0"/>
              </a:rPr>
              <a:t>dispersal</a:t>
            </a:r>
            <a:r>
              <a:rPr lang="es-ES" sz="4000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Trebuchet MS" pitchFamily="34" charset="0"/>
              </a:rPr>
              <a:t>models</a:t>
            </a:r>
            <a:endParaRPr lang="en-US" sz="4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CuadroTexto"/>
              <p:cNvSpPr txBox="1"/>
              <p:nvPr/>
            </p:nvSpPr>
            <p:spPr bwMode="auto">
              <a:xfrm>
                <a:off x="-15876" y="1080243"/>
                <a:ext cx="9144000" cy="6067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s-ES" sz="2800" smtClean="0"/>
                  <a:t>First equations for the </a:t>
                </a:r>
                <a:r>
                  <a:rPr lang="es-ES" sz="2800" b="1" smtClean="0">
                    <a:solidFill>
                      <a:srgbClr val="FF0000"/>
                    </a:solidFill>
                  </a:rPr>
                  <a:t>spread rate </a:t>
                </a:r>
                <a:r>
                  <a:rPr lang="es-ES" sz="2800" b="1" i="1" smtClean="0">
                    <a:solidFill>
                      <a:srgbClr val="FF0000"/>
                    </a:solidFill>
                  </a:rPr>
                  <a:t>s</a:t>
                </a:r>
                <a:r>
                  <a:rPr lang="es-ES" sz="2800" b="1" smtClean="0">
                    <a:solidFill>
                      <a:srgbClr val="FF0000"/>
                    </a:solidFill>
                  </a:rPr>
                  <a:t> </a:t>
                </a:r>
                <a:r>
                  <a:rPr lang="es-ES" sz="2800" b="1" u="sng" smtClean="0"/>
                  <a:t>along a coast</a:t>
                </a:r>
                <a:r>
                  <a:rPr lang="es-ES" sz="2800" smtClean="0"/>
                  <a:t> [4]</a:t>
                </a:r>
                <a:endParaRPr lang="es-ES" sz="2800" b="1" u="sng" smtClean="0"/>
              </a:p>
              <a:p>
                <a:pPr eaLnBrk="1" hangingPunct="1"/>
                <a:endParaRPr lang="es-ES" sz="2800" b="1" u="sng"/>
              </a:p>
              <a:p>
                <a:pPr eaLnBrk="1" hangingPunct="1"/>
                <a:r>
                  <a:rPr lang="es-ES" sz="2800" smtClean="0">
                    <a:solidFill>
                      <a:srgbClr val="0000FF"/>
                    </a:solidFill>
                  </a:rPr>
                  <a:t>·First model (</a:t>
                </a:r>
                <a:r>
                  <a:rPr lang="es-ES" sz="2800" u="sng" smtClean="0">
                    <a:solidFill>
                      <a:srgbClr val="0000FF"/>
                    </a:solidFill>
                  </a:rPr>
                  <a:t>forward and backward </a:t>
                </a:r>
                <a:r>
                  <a:rPr lang="es-ES" sz="2800" smtClean="0">
                    <a:solidFill>
                      <a:srgbClr val="0000FF"/>
                    </a:solidFill>
                  </a:rPr>
                  <a:t>dispersal):</a:t>
                </a:r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𝑠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𝑚𝑖𝑛</m:t>
                            </m:r>
                          </m:e>
                        </m:mr>
                        <m:mr>
                          <m:e>
                            <m:r>
                              <a:rPr lang="en-US" sz="2400" i="1">
                                <a:latin typeface="Cambria Math"/>
                              </a:rPr>
                              <m:t>𝜆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&gt;0</m:t>
                            </m:r>
                          </m:e>
                        </m:mr>
                      </m:m>
                      <m:r>
                        <a:rPr lang="es-ES" sz="2400" b="0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𝑙𝑛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/>
                                    </a:rPr>
                                    <m:t>𝐹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1+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𝜂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+1</m:t>
                                      </m:r>
                                    </m:num>
                                    <m:den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3</m:t>
                                      </m:r>
                                    </m:den>
                                  </m:f>
                                  <m:r>
                                    <a:rPr lang="en-US" sz="2400" i="1">
                                      <a:latin typeface="Cambria Math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3</m:t>
                                      </m:r>
                                    </m:den>
                                  </m:f>
                                  <m:r>
                                    <a:rPr lang="en-US" sz="2400" i="1">
                                      <a:latin typeface="Cambria Math"/>
                                    </a:rPr>
                                    <m:t>(1−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r>
                                    <a:rPr lang="en-US" sz="2400">
                                      <a:latin typeface="Cambria Math"/>
                                    </a:rPr>
                                    <m:t>)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/>
                                    </a:rPr>
                                    <m:t>cosh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𝜆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/>
                                    </a:rPr>
                                    <m:t>Δ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𝜆</m:t>
                          </m:r>
                          <m:r>
                            <a:rPr lang="en-US" sz="2400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s-ES" sz="2400" smtClean="0"/>
              </a:p>
              <a:p>
                <a:pPr eaLnBrk="1" hangingPunct="1"/>
                <a:endParaRPr lang="es-ES" sz="2400"/>
              </a:p>
              <a:p>
                <a:pPr eaLnBrk="1" hangingPunct="1"/>
                <a:r>
                  <a:rPr lang="es-ES" sz="2800" smtClean="0">
                    <a:solidFill>
                      <a:srgbClr val="0000FF"/>
                    </a:solidFill>
                  </a:rPr>
                  <a:t>·Second model (</a:t>
                </a:r>
                <a:r>
                  <a:rPr lang="es-ES" sz="2800" u="sng" smtClean="0">
                    <a:solidFill>
                      <a:srgbClr val="0000FF"/>
                    </a:solidFill>
                  </a:rPr>
                  <a:t>forward</a:t>
                </a:r>
                <a:r>
                  <a:rPr lang="es-ES" sz="2800" smtClean="0">
                    <a:solidFill>
                      <a:srgbClr val="0000FF"/>
                    </a:solidFill>
                  </a:rPr>
                  <a:t> dispersal only):</a:t>
                </a:r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𝑠</m:t>
                      </m:r>
                      <m:r>
                        <a:rPr lang="es-ES" sz="2400" b="0" i="1" smtClean="0">
                          <a:latin typeface="Cambria Math"/>
                        </a:rPr>
                        <m:t>=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𝑚𝑖𝑛</m:t>
                            </m:r>
                          </m:e>
                        </m:mr>
                        <m:mr>
                          <m:e>
                            <m:r>
                              <a:rPr lang="en-US" sz="2400" i="1">
                                <a:latin typeface="Cambria Math"/>
                              </a:rPr>
                              <m:t>𝜆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&gt;0</m:t>
                            </m:r>
                          </m:e>
                        </m:mr>
                      </m:m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𝑙𝑛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/>
                                    </a:rPr>
                                    <m:t>𝐹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1+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𝜂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+1</m:t>
                                      </m:r>
                                    </m:num>
                                    <m:den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2400" i="1">
                                      <a:latin typeface="Cambria Math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𝜆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/>
                                        </a:rPr>
                                        <m:t>Δ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𝜆</m:t>
                          </m:r>
                          <m:r>
                            <a:rPr lang="en-US" sz="2400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s-ES" sz="2400"/>
              </a:p>
              <a:p>
                <a:pPr eaLnBrk="1" hangingPunct="1"/>
                <a:endParaRPr lang="es-ES" sz="2400" smtClean="0"/>
              </a:p>
              <a:p>
                <a:pPr algn="ctr" eaLnBrk="1" hangingPunct="1"/>
                <a:endParaRPr lang="es-ES" sz="2400" smtClean="0"/>
              </a:p>
              <a:p>
                <a:pPr algn="ctr" eaLnBrk="1" hangingPunct="1"/>
                <a:endParaRPr lang="es-ES" sz="2400" smtClean="0"/>
              </a:p>
              <a:p>
                <a:pPr algn="ctr" eaLnBrk="1" hangingPunct="1"/>
                <a:r>
                  <a:rPr lang="es-ES" sz="2200" smtClean="0"/>
                  <a:t>[4] Fort, </a:t>
                </a:r>
                <a:r>
                  <a:rPr lang="es-ES" sz="2200" i="1" smtClean="0"/>
                  <a:t>Arch. &amp; Anthropol. Sci. </a:t>
                </a:r>
                <a:r>
                  <a:rPr lang="es-ES" sz="2200" smtClean="0"/>
                  <a:t>(2022)</a:t>
                </a:r>
              </a:p>
              <a:p>
                <a:pPr eaLnBrk="1" hangingPunct="1"/>
                <a:endParaRPr lang="en-US" sz="2800" smtClean="0"/>
              </a:p>
            </p:txBody>
          </p:sp>
        </mc:Choice>
        <mc:Fallback xmlns="">
          <p:sp>
            <p:nvSpPr>
              <p:cNvPr id="6" name="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5876" y="1080243"/>
                <a:ext cx="9144000" cy="6067687"/>
              </a:xfrm>
              <a:prstGeom prst="rect">
                <a:avLst/>
              </a:prstGeom>
              <a:blipFill rotWithShape="1">
                <a:blip r:embed="rId4"/>
                <a:stretch>
                  <a:fillRect l="-1333" t="-100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4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30"/>
    </mc:Choice>
    <mc:Fallback>
      <p:transition spd="slow" advTm="16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8007D9-453F-4072-B27B-699CD5BF1816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-15876" y="0"/>
            <a:ext cx="9144000" cy="812800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4000" b="1" smtClean="0">
                <a:solidFill>
                  <a:schemeClr val="bg1"/>
                </a:solidFill>
                <a:latin typeface="Trebuchet MS" pitchFamily="34" charset="0"/>
              </a:rPr>
              <a:t>Results</a:t>
            </a:r>
            <a:endParaRPr lang="en-US" sz="4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8959119"/>
              </p:ext>
            </p:extLst>
          </p:nvPr>
        </p:nvGraphicFramePr>
        <p:xfrm>
          <a:off x="2326742" y="217708"/>
          <a:ext cx="4925084" cy="7046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4" name="Graph" r:id="rId5" imgW="2900160" imgH="4150080" progId="Origin50.Graph">
                  <p:embed/>
                </p:oleObj>
              </mc:Choice>
              <mc:Fallback>
                <p:oleObj name="Graph" r:id="rId5" imgW="2900160" imgH="4150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26742" y="217708"/>
                        <a:ext cx="4925084" cy="7046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5 Conector recto de flecha"/>
          <p:cNvCxnSpPr/>
          <p:nvPr/>
        </p:nvCxnSpPr>
        <p:spPr>
          <a:xfrm flipH="1" flipV="1">
            <a:off x="6176587" y="1644592"/>
            <a:ext cx="1183882" cy="68214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flipH="1">
            <a:off x="5884753" y="2399168"/>
            <a:ext cx="1475716" cy="44362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 bwMode="auto">
          <a:xfrm>
            <a:off x="7219154" y="1916692"/>
            <a:ext cx="206064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s-ES" sz="2200" smtClean="0">
                <a:solidFill>
                  <a:srgbClr val="C00000"/>
                </a:solidFill>
              </a:rPr>
              <a:t>archaeological data: </a:t>
            </a:r>
            <a:r>
              <a:rPr lang="en-US" sz="2400" b="1" u="sng">
                <a:solidFill>
                  <a:srgbClr val="C00000"/>
                </a:solidFill>
              </a:rPr>
              <a:t>7.5-10.6 km/yr </a:t>
            </a:r>
            <a:endParaRPr lang="es-ES" sz="2200" smtClean="0">
              <a:solidFill>
                <a:srgbClr val="C00000"/>
              </a:solidFill>
            </a:endParaRPr>
          </a:p>
          <a:p>
            <a:pPr eaLnBrk="1" hangingPunct="1"/>
            <a:r>
              <a:rPr lang="es-ES" sz="2200" smtClean="0">
                <a:solidFill>
                  <a:srgbClr val="C00000"/>
                </a:solidFill>
              </a:rPr>
              <a:t>(slide #4)</a:t>
            </a:r>
            <a:endParaRPr lang="en-US" sz="2200" smtClean="0">
              <a:solidFill>
                <a:srgbClr val="C00000"/>
              </a:solidFill>
            </a:endParaRPr>
          </a:p>
        </p:txBody>
      </p:sp>
      <p:cxnSp>
        <p:nvCxnSpPr>
          <p:cNvPr id="11" name="10 Conector recto de flecha"/>
          <p:cNvCxnSpPr/>
          <p:nvPr/>
        </p:nvCxnSpPr>
        <p:spPr>
          <a:xfrm flipV="1">
            <a:off x="1955544" y="2326740"/>
            <a:ext cx="2308638" cy="70617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12 CuadroTexto"/>
              <p:cNvSpPr txBox="1"/>
              <p:nvPr/>
            </p:nvSpPr>
            <p:spPr bwMode="auto">
              <a:xfrm>
                <a:off x="135795" y="1773678"/>
                <a:ext cx="2060648" cy="1477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s-ES" sz="2200" smtClean="0">
                    <a:solidFill>
                      <a:srgbClr val="C00000"/>
                    </a:solidFill>
                  </a:rPr>
                  <a:t>maximum </a:t>
                </a:r>
              </a:p>
              <a:p>
                <a:pPr eaLnBrk="1" hangingPunct="1"/>
                <a:r>
                  <a:rPr lang="es-ES" sz="2200" smtClean="0">
                    <a:solidFill>
                      <a:srgbClr val="C00000"/>
                    </a:solidFill>
                  </a:rPr>
                  <a:t>possible</a:t>
                </a:r>
              </a:p>
              <a:p>
                <a:pPr eaLnBrk="1" hangingPunct="1"/>
                <a:r>
                  <a:rPr lang="es-ES" sz="2200" smtClean="0">
                    <a:solidFill>
                      <a:srgbClr val="C00000"/>
                    </a:solidFill>
                  </a:rPr>
                  <a:t>spread rate:</a:t>
                </a:r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𝑚𝑎𝑥</m:t>
                          </m:r>
                        </m:sub>
                      </m:sSub>
                      <m:r>
                        <a:rPr lang="es-E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400" b="0" i="0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s-E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s-E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en-US" sz="240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1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795" y="1773678"/>
                <a:ext cx="2060648" cy="1477328"/>
              </a:xfrm>
              <a:prstGeom prst="rect">
                <a:avLst/>
              </a:prstGeom>
              <a:blipFill rotWithShape="1">
                <a:blip r:embed="rId8"/>
                <a:stretch>
                  <a:fillRect l="-3550" t="-2066" b="-578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15 CuadroTexto"/>
              <p:cNvSpPr txBox="1"/>
              <p:nvPr/>
            </p:nvSpPr>
            <p:spPr bwMode="auto">
              <a:xfrm>
                <a:off x="6812158" y="4398308"/>
                <a:ext cx="2315965" cy="1938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Results</m:t>
                      </m:r>
                      <m: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from</m:t>
                      </m:r>
                      <m: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s-ES" sz="2400" b="0" i="0" smtClean="0">
                  <a:solidFill>
                    <a:srgbClr val="0000FF"/>
                  </a:solidFill>
                  <a:latin typeface="Cambria Math"/>
                  <a:ea typeface="Cambria Math"/>
                </a:endParaRPr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this</m:t>
                      </m:r>
                      <m: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figure</m:t>
                      </m:r>
                      <m:r>
                        <a:rPr lang="es-ES" sz="24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:</m:t>
                      </m:r>
                    </m:oMath>
                  </m:oMathPara>
                </a14:m>
                <a:endParaRPr lang="es-ES" sz="2400" b="0" i="0" smtClean="0">
                  <a:solidFill>
                    <a:srgbClr val="0000FF"/>
                  </a:solidFill>
                  <a:latin typeface="Cambria Math"/>
                  <a:ea typeface="Cambria Math"/>
                </a:endParaRPr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l-GR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</m:e>
                      <m:sub>
                        <m:r>
                          <a:rPr lang="es-ES" sz="2400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𝑚𝑖𝑛</m:t>
                        </m:r>
                      </m:sub>
                    </m:sSub>
                    <m:r>
                      <a:rPr lang="es-ES" sz="2400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2400" smtClean="0">
                    <a:solidFill>
                      <a:srgbClr val="0000FF"/>
                    </a:solidFill>
                  </a:rPr>
                  <a:t> 240 km</a:t>
                </a:r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</m:e>
                      <m:sub>
                        <m:r>
                          <a:rPr lang="es-ES" sz="2400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  <m:r>
                          <a:rPr lang="es-ES" sz="2400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𝑎𝑥</m:t>
                        </m:r>
                      </m:sub>
                    </m:sSub>
                    <m:r>
                      <a:rPr lang="es-ES" sz="2400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2400" smtClean="0">
                    <a:solidFill>
                      <a:srgbClr val="0000FF"/>
                    </a:solidFill>
                  </a:rPr>
                  <a:t> 427 km</a:t>
                </a:r>
                <a:endParaRPr lang="en-US" sz="2400">
                  <a:solidFill>
                    <a:srgbClr val="0000FF"/>
                  </a:solidFill>
                </a:endParaRPr>
              </a:p>
              <a:p>
                <a:pPr eaLnBrk="1" hangingPunct="1"/>
                <a:endParaRPr lang="en-US" sz="240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1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12158" y="4398308"/>
                <a:ext cx="2315965" cy="1938992"/>
              </a:xfrm>
              <a:prstGeom prst="rect">
                <a:avLst/>
              </a:prstGeom>
              <a:blipFill rotWithShape="1">
                <a:blip r:embed="rId9"/>
                <a:stretch>
                  <a:fillRect l="-526" r="-131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5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00"/>
    </mc:Choice>
    <mc:Fallback>
      <p:transition spd="slow" advTm="103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eaLnBrk="1" hangingPunct="1">
          <a:defRPr sz="3600" dirty="0" smtClean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8699</TotalTime>
  <Words>744</Words>
  <Application>Microsoft Office PowerPoint</Application>
  <PresentationFormat>Presentación en pantalla (4:3)</PresentationFormat>
  <Paragraphs>215</Paragraphs>
  <Slides>14</Slides>
  <Notes>0</Notes>
  <HiddenSlides>0</HiddenSlides>
  <MMClips>14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4" baseType="lpstr">
      <vt:lpstr>Arial</vt:lpstr>
      <vt:lpstr>Calibri</vt:lpstr>
      <vt:lpstr>Cambria Math</vt:lpstr>
      <vt:lpstr>Mathematica1</vt:lpstr>
      <vt:lpstr>Symbol</vt:lpstr>
      <vt:lpstr>Times New Roman</vt:lpstr>
      <vt:lpstr>Trebuchet MS</vt:lpstr>
      <vt:lpstr>Diseño predeterminado</vt:lpstr>
      <vt:lpstr>Acrobat Document</vt:lpstr>
      <vt:lpstr>Graph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UdG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jfort</dc:creator>
  <cp:lastModifiedBy>Joaquim Fort</cp:lastModifiedBy>
  <cp:revision>1547</cp:revision>
  <cp:lastPrinted>2018-09-05T15:35:46Z</cp:lastPrinted>
  <dcterms:created xsi:type="dcterms:W3CDTF">2010-04-08T13:01:24Z</dcterms:created>
  <dcterms:modified xsi:type="dcterms:W3CDTF">2024-10-18T15:43:20Z</dcterms:modified>
</cp:coreProperties>
</file>