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9" r:id="rId2"/>
    <p:sldId id="520" r:id="rId3"/>
    <p:sldId id="521" r:id="rId4"/>
    <p:sldId id="518" r:id="rId5"/>
    <p:sldId id="529" r:id="rId6"/>
    <p:sldId id="522" r:id="rId7"/>
    <p:sldId id="532" r:id="rId8"/>
    <p:sldId id="539" r:id="rId9"/>
    <p:sldId id="527" r:id="rId10"/>
    <p:sldId id="526" r:id="rId11"/>
    <p:sldId id="534" r:id="rId12"/>
    <p:sldId id="535" r:id="rId13"/>
    <p:sldId id="536" r:id="rId14"/>
    <p:sldId id="537" r:id="rId15"/>
    <p:sldId id="524" r:id="rId16"/>
    <p:sldId id="516" r:id="rId17"/>
    <p:sldId id="517" r:id="rId18"/>
    <p:sldId id="531" r:id="rId19"/>
    <p:sldId id="519" r:id="rId20"/>
  </p:sldIdLst>
  <p:sldSz cx="9144000" cy="6858000" type="screen4x3"/>
  <p:notesSz cx="9928225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6600"/>
    <a:srgbClr val="333300"/>
    <a:srgbClr val="339966"/>
    <a:srgbClr val="990099"/>
    <a:srgbClr val="3F3E00"/>
    <a:srgbClr val="000066"/>
    <a:srgbClr val="EBFB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272" autoAdjust="0"/>
  </p:normalViewPr>
  <p:slideViewPr>
    <p:cSldViewPr snapToGrid="0">
      <p:cViewPr varScale="1">
        <p:scale>
          <a:sx n="105" d="100"/>
          <a:sy n="105" d="100"/>
        </p:scale>
        <p:origin x="18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E80C9AEB-BA7E-47DA-B3AE-710EF8EB1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9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20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47" y="3228594"/>
            <a:ext cx="7944736" cy="30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099DF5C0-9642-4961-B7B8-68A5C7E7E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2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71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278" indent="-275492" defTabSz="91371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966" indent="-220393" defTabSz="91371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2753" indent="-220393" defTabSz="91371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3539" indent="-220393" defTabSz="91371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4326" indent="-220393" defTabSz="9137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5112" indent="-220393" defTabSz="9137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5899" indent="-220393" defTabSz="9137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6685" indent="-220393" defTabSz="9137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A242CA-16FE-4B3D-BC55-B7836823F816}" type="slidenum">
              <a:rPr lang="es-ES" smtClean="0"/>
              <a:pPr eaLnBrk="1" hangingPunct="1"/>
              <a:t>11</a:t>
            </a:fld>
            <a:endParaRPr lang="es-E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1421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1540-ACDC-45BA-91A1-159FD40A4F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BC7-692E-414F-9630-BE81BE09F2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CF08-15D9-43A5-AE5C-CFA213A644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8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6BF-F68A-459E-8CCF-2729D27A1D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89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C95F-54FB-431B-A0D5-DBC79D61A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53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3CB1-CD16-41DF-B912-390AFEE964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27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07D9-453F-4072-B27B-699CD5BF1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ED25-BCA2-4771-B398-5486255066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ECAB-E471-478D-ACD4-BB2E216D7D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5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F3C8-D561-4C42-B082-1031D68C0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D59C-E7AF-4F0E-814C-D80D6CA2DF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EF32-1787-4A36-BD33-8E83A1020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2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2C1F-569A-46EB-88B4-2BF08BBCC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5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2C2C-7DAD-4268-A886-B124A87BF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5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310DA-FBB5-47E2-9C50-3ED8DAE44E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NUL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NUL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5166" y="0"/>
            <a:ext cx="9169166" cy="272642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</a:rPr>
              <a:t>Introduction to the session </a:t>
            </a:r>
          </a:p>
          <a:p>
            <a:pPr eaLnBrk="1" hangingPunct="1"/>
            <a:r>
              <a:rPr lang="en-US" sz="4400" i="1" dirty="0" smtClean="0">
                <a:solidFill>
                  <a:schemeClr val="bg1"/>
                </a:solidFill>
              </a:rPr>
              <a:t>‘Advances in Social Interaction Modelling’</a:t>
            </a:r>
            <a:endParaRPr lang="ca-ES" sz="4400" i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77480" y="2320038"/>
            <a:ext cx="8722384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ca-ES" sz="3200" dirty="0" smtClean="0"/>
          </a:p>
          <a:p>
            <a:pPr algn="ctr"/>
            <a:r>
              <a:rPr lang="ca-ES" sz="2400" dirty="0" smtClean="0"/>
              <a:t>Joaquim Fort</a:t>
            </a:r>
            <a:endParaRPr lang="ca-ES" sz="2400" dirty="0"/>
          </a:p>
          <a:p>
            <a:pPr algn="ctr"/>
            <a:r>
              <a:rPr lang="ca-ES" sz="2400" dirty="0" smtClean="0"/>
              <a:t>Universitat </a:t>
            </a:r>
            <a:r>
              <a:rPr lang="ca-ES" sz="2400" dirty="0"/>
              <a:t>de Girona </a:t>
            </a:r>
            <a:r>
              <a:rPr lang="ca-ES" sz="2400" dirty="0" smtClean="0"/>
              <a:t>(</a:t>
            </a:r>
            <a:r>
              <a:rPr lang="en-US" sz="2400" dirty="0" smtClean="0"/>
              <a:t>Catalonia</a:t>
            </a:r>
            <a:r>
              <a:rPr lang="ca-ES" sz="2400" dirty="0" smtClean="0"/>
              <a:t>, Spain)</a:t>
            </a:r>
          </a:p>
          <a:p>
            <a:pPr algn="ctr"/>
            <a:endParaRPr lang="ca-ES" sz="2400" dirty="0" smtClean="0"/>
          </a:p>
          <a:p>
            <a:pPr algn="ctr"/>
            <a:r>
              <a:rPr lang="en-US" sz="3200" i="1" dirty="0" smtClean="0">
                <a:solidFill>
                  <a:srgbClr val="0000FF"/>
                </a:solidFill>
              </a:rPr>
              <a:t>SIMEP </a:t>
            </a:r>
            <a:r>
              <a:rPr lang="en-US" sz="2400" i="1" dirty="0" smtClean="0">
                <a:solidFill>
                  <a:srgbClr val="0000FF"/>
                </a:solidFill>
              </a:rPr>
              <a:t>(Social Interactions in Mediterranean Prehistory)</a:t>
            </a:r>
            <a:endParaRPr lang="en-US" sz="2400" i="1" dirty="0">
              <a:solidFill>
                <a:srgbClr val="0000FF"/>
              </a:solidFill>
            </a:endParaRPr>
          </a:p>
          <a:p>
            <a:pPr algn="ctr"/>
            <a:r>
              <a:rPr lang="en-US" sz="3600" i="1" dirty="0">
                <a:solidFill>
                  <a:srgbClr val="0000FF"/>
                </a:solidFill>
              </a:rPr>
              <a:t>Barcelona, October 21</a:t>
            </a:r>
            <a:r>
              <a:rPr lang="en-US" sz="3600" i="1" baseline="30000" dirty="0">
                <a:solidFill>
                  <a:srgbClr val="0000FF"/>
                </a:solidFill>
              </a:rPr>
              <a:t>st</a:t>
            </a:r>
            <a:r>
              <a:rPr lang="en-US" sz="3600" i="1" dirty="0">
                <a:solidFill>
                  <a:srgbClr val="0000FF"/>
                </a:solidFill>
              </a:rPr>
              <a:t>, 2024</a:t>
            </a: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endParaRPr lang="es-E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       ICREA Academia Grant 2021 	                Grant </a:t>
            </a:r>
            <a:r>
              <a:rPr lang="ca-ES" sz="1200" dirty="0" smtClean="0"/>
              <a:t>PID2023-150978NB-C22	     </a:t>
            </a:r>
            <a:r>
              <a:rPr lang="en-US" sz="1200" dirty="0" smtClean="0"/>
              <a:t>Grant </a:t>
            </a:r>
            <a:r>
              <a:rPr lang="ca-ES" sz="1200" dirty="0"/>
              <a:t>2021-SGR-00190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6951" y="6484946"/>
            <a:ext cx="332913" cy="317395"/>
          </a:xfrm>
        </p:spPr>
        <p:txBody>
          <a:bodyPr/>
          <a:lstStyle/>
          <a:p>
            <a:pPr>
              <a:defRPr/>
            </a:pPr>
            <a:fld id="{04331540-ACDC-45BA-91A1-159FD40A4F76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3" name="AutoShape 4" descr="Resultat d'imatges per a icre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8" y="5201644"/>
            <a:ext cx="3217263" cy="11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9 Imagen" descr="https://www.icrea.cat/sites/default/files/logo_small_negativ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" y="5040792"/>
            <a:ext cx="3211018" cy="124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Research calls portal - Universitat Autònoma de Barcelona - UAB Barce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60" y="5165424"/>
            <a:ext cx="1566689" cy="1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064" y="6352147"/>
            <a:ext cx="347472" cy="316111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11883" y="701646"/>
            <a:ext cx="888848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Cultural transmission </a:t>
            </a:r>
            <a:r>
              <a:rPr lang="en-US" sz="3000" dirty="0" smtClean="0"/>
              <a:t>leads to a faster spread rate.</a:t>
            </a:r>
          </a:p>
          <a:p>
            <a:pPr algn="ctr"/>
            <a:r>
              <a:rPr lang="en-US" sz="3000" dirty="0" smtClean="0"/>
              <a:t>3 types: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    </a:t>
            </a:r>
            <a:r>
              <a:rPr lang="en-US" sz="3000" dirty="0" smtClean="0">
                <a:solidFill>
                  <a:srgbClr val="00B050"/>
                </a:solidFill>
              </a:rPr>
              <a:t>vertical	       horizontal	       oblique</a:t>
            </a:r>
          </a:p>
          <a:p>
            <a:pPr algn="ctr"/>
            <a:endParaRPr lang="en-US" sz="3000" dirty="0"/>
          </a:p>
          <a:p>
            <a:r>
              <a:rPr lang="en-US" sz="3000" dirty="0" smtClean="0"/>
              <a:t>parents</a:t>
            </a:r>
          </a:p>
          <a:p>
            <a:endParaRPr lang="en-US" sz="3000" dirty="0"/>
          </a:p>
          <a:p>
            <a:r>
              <a:rPr lang="en-US" sz="2800" dirty="0" smtClean="0"/>
              <a:t>                  </a:t>
            </a:r>
            <a:r>
              <a:rPr lang="en-US" sz="2800" dirty="0" smtClean="0">
                <a:solidFill>
                  <a:srgbClr val="00B050"/>
                </a:solidFill>
              </a:rPr>
              <a:t>F</a:t>
            </a:r>
            <a:r>
              <a:rPr lang="en-US" sz="2800" dirty="0" smtClean="0"/>
              <a:t>  HG            </a:t>
            </a:r>
            <a:r>
              <a:rPr lang="en-US" sz="2800" dirty="0" err="1" smtClean="0"/>
              <a:t>HG</a:t>
            </a:r>
            <a:r>
              <a:rPr lang="en-US" sz="2800" dirty="0" smtClean="0"/>
              <a:t>  </a:t>
            </a:r>
            <a:r>
              <a:rPr lang="en-US" sz="2800" dirty="0" err="1" smtClean="0"/>
              <a:t>HG</a:t>
            </a:r>
            <a:r>
              <a:rPr lang="en-US" sz="2800" dirty="0" smtClean="0"/>
              <a:t>         </a:t>
            </a:r>
            <a:r>
              <a:rPr lang="en-US" sz="2800" dirty="0" err="1" smtClean="0"/>
              <a:t>HG</a:t>
            </a:r>
            <a:r>
              <a:rPr lang="en-US" sz="2800" dirty="0" smtClean="0"/>
              <a:t>  </a:t>
            </a:r>
            <a:r>
              <a:rPr lang="en-US" sz="2800" dirty="0" err="1"/>
              <a:t>HG</a:t>
            </a:r>
            <a:r>
              <a:rPr lang="en-US" sz="2800" dirty="0" smtClean="0"/>
              <a:t>          </a:t>
            </a:r>
            <a:r>
              <a:rPr lang="en-US" sz="2800" dirty="0" smtClean="0">
                <a:solidFill>
                  <a:srgbClr val="00B050"/>
                </a:solidFill>
              </a:rPr>
              <a:t>F</a:t>
            </a:r>
            <a:r>
              <a:rPr lang="en-US" sz="2800" dirty="0" smtClean="0"/>
              <a:t>    </a:t>
            </a:r>
            <a:endParaRPr lang="en-US" sz="2800" dirty="0"/>
          </a:p>
          <a:p>
            <a:endParaRPr lang="en-US" sz="1200" dirty="0" smtClean="0"/>
          </a:p>
          <a:p>
            <a:r>
              <a:rPr lang="en-US" sz="1200" dirty="0" smtClean="0"/>
              <a:t>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  <a:r>
              <a:rPr lang="en-US" sz="1200" dirty="0" smtClean="0"/>
              <a:t>     </a:t>
            </a:r>
            <a:r>
              <a:rPr lang="en-US" sz="2400" dirty="0" smtClean="0"/>
              <a:t>genes          </a:t>
            </a:r>
            <a:r>
              <a:rPr lang="en-US" sz="2400" dirty="0" err="1" smtClean="0"/>
              <a:t>genes</a:t>
            </a:r>
            <a:r>
              <a:rPr lang="en-US" sz="2400" dirty="0" smtClean="0"/>
              <a:t>                 </a:t>
            </a:r>
            <a:r>
              <a:rPr lang="en-US" sz="2400" dirty="0" err="1" smtClean="0"/>
              <a:t>genes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</a:p>
          <a:p>
            <a:endParaRPr lang="en-US" sz="3000" dirty="0" smtClean="0"/>
          </a:p>
          <a:p>
            <a:r>
              <a:rPr lang="en-US" sz="3000" dirty="0" smtClean="0"/>
              <a:t>child			</a:t>
            </a:r>
            <a:r>
              <a:rPr lang="en-US" sz="3000" dirty="0"/>
              <a:t> </a:t>
            </a:r>
            <a:r>
              <a:rPr lang="en-US" sz="3000" dirty="0" smtClean="0"/>
              <a:t>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3000" dirty="0" smtClean="0"/>
              <a:t>	</a:t>
            </a:r>
            <a:r>
              <a:rPr lang="en-US" sz="3000" dirty="0"/>
              <a:t> </a:t>
            </a:r>
            <a:r>
              <a:rPr lang="en-US" sz="3000" dirty="0" smtClean="0"/>
              <a:t>      </a:t>
            </a:r>
            <a:r>
              <a:rPr lang="en-US" sz="3000" dirty="0" smtClean="0">
                <a:solidFill>
                  <a:srgbClr val="00B050"/>
                </a:solidFill>
              </a:rPr>
              <a:t>F</a:t>
            </a:r>
            <a:r>
              <a:rPr lang="en-US" sz="3000" dirty="0" smtClean="0"/>
              <a:t>    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r>
              <a:rPr lang="en-US" sz="3000" dirty="0" smtClean="0">
                <a:solidFill>
                  <a:srgbClr val="00B050"/>
                </a:solidFill>
              </a:rPr>
              <a:t>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r>
              <a:rPr lang="en-US" sz="3000" dirty="0" smtClean="0">
                <a:solidFill>
                  <a:srgbClr val="00B050"/>
                </a:solidFill>
              </a:rPr>
              <a:t>          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endParaRPr lang="en-US" sz="30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23" y="3006648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42" y="2979484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25" y="5397946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3" y="3033812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5" y="5397946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63" y="5331357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64" y="3057066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9" y="3057066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48" y="3066973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>
            <a:off x="2040684" y="4426508"/>
            <a:ext cx="1" cy="904849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7168832" y="3839515"/>
            <a:ext cx="1344233" cy="149184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73" y="3029902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5397946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de flecha 26"/>
          <p:cNvCxnSpPr/>
          <p:nvPr/>
        </p:nvCxnSpPr>
        <p:spPr>
          <a:xfrm flipV="1">
            <a:off x="3659457" y="5879592"/>
            <a:ext cx="1003018" cy="547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796750" y="4399213"/>
            <a:ext cx="5684" cy="99873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7013833" y="4399213"/>
            <a:ext cx="15864" cy="86773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2159882" y="4426508"/>
            <a:ext cx="9395" cy="90484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Diffusion and cultural transmission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21073" y="754602"/>
          <a:ext cx="8947581" cy="624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" r:id="rId4" imgW="10386000" imgH="7254360" progId="Origin95.Graph">
                  <p:embed/>
                </p:oleObj>
              </mc:Choice>
              <mc:Fallback>
                <p:oleObj name="Graph" r:id="rId4" imgW="10386000" imgH="7254360" progId="Origin95.Graph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73" y="754602"/>
                        <a:ext cx="8947581" cy="624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62000" y="274320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7000" y="422275"/>
            <a:ext cx="9144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Effect of acculturation intensity 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on the front speed 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Europe</a:t>
            </a:r>
            <a:endParaRPr lang="es-ES_tradnl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065614" y="4020267"/>
            <a:ext cx="11938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 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PNAS </a:t>
            </a:r>
            <a:r>
              <a:rPr lang="es-ES" sz="16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2012)</a:t>
            </a:r>
          </a:p>
          <a:p>
            <a:pPr algn="ctr"/>
            <a:endParaRPr lang="es-ES" sz="1600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</a:t>
            </a:r>
          </a:p>
          <a:p>
            <a:pPr algn="ctr"/>
            <a:r>
              <a:rPr lang="es-ES" sz="1600" i="1" dirty="0" err="1" smtClean="0">
                <a:solidFill>
                  <a:srgbClr val="FF0000"/>
                </a:solidFill>
                <a:sym typeface="Symbol" pitchFamily="18" charset="2"/>
              </a:rPr>
              <a:t>Hum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. Popul. Gen. &amp; </a:t>
            </a:r>
            <a:r>
              <a:rPr lang="es-ES" sz="1600" i="1" dirty="0" err="1" smtClean="0">
                <a:solidFill>
                  <a:srgbClr val="FF0000"/>
                </a:solidFill>
                <a:sym typeface="Symbol" pitchFamily="18" charset="2"/>
              </a:rPr>
              <a:t>Genom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2022</a:t>
            </a:r>
            <a:endParaRPr lang="es-ES_tradnl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5140171" y="4525542"/>
            <a:ext cx="2849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rgbClr val="0000FF"/>
                </a:solidFill>
              </a:rPr>
              <a:t>EUROPE (0.9-1.3 km/yr)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7243" y="6400800"/>
            <a:ext cx="450542" cy="457200"/>
          </a:xfrm>
        </p:spPr>
        <p:txBody>
          <a:bodyPr/>
          <a:lstStyle/>
          <a:p>
            <a:pPr>
              <a:defRPr/>
            </a:pPr>
            <a:fld id="{EA7C3CB1-CD16-41DF-B912-390AFEE964F0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4323424" y="5726096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577702" y="5933318"/>
            <a:ext cx="909959" cy="51187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310906" y="6161103"/>
                <a:ext cx="2388094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s-E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𝑚𝑎𝑥</m:t>
                          </m:r>
                        </m:sub>
                      </m:sSub>
                      <m:r>
                        <a:rPr lang="es-E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2.5</m:t>
                      </m:r>
                    </m:oMath>
                  </m:oMathPara>
                </a14:m>
                <a:endParaRPr lang="es-ES" sz="3200" dirty="0" smtClean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8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0906" y="6161103"/>
                <a:ext cx="2388094" cy="74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ipse 22"/>
          <p:cNvSpPr/>
          <p:nvPr/>
        </p:nvSpPr>
        <p:spPr>
          <a:xfrm>
            <a:off x="1919053" y="4857562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ector recto de flecha 23"/>
          <p:cNvCxnSpPr>
            <a:stCxn id="23" idx="2"/>
          </p:cNvCxnSpPr>
          <p:nvPr/>
        </p:nvCxnSpPr>
        <p:spPr>
          <a:xfrm flipH="1">
            <a:off x="941036" y="5075066"/>
            <a:ext cx="978017" cy="65103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-253011" y="5850380"/>
                <a:ext cx="2388094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demic </a:t>
                </a:r>
              </a:p>
              <a:p>
                <a:pPr algn="ctr"/>
                <a:r>
                  <a:rPr lang="es-ES" sz="2800" dirty="0" err="1" smtClean="0">
                    <a:solidFill>
                      <a:srgbClr val="FF0000"/>
                    </a:solidFill>
                    <a:sym typeface="Symbol" pitchFamily="18" charset="2"/>
                  </a:rPr>
                  <a:t>speeds</a:t>
                </a:r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</a:p>
              <a:p>
                <a:pPr algn="ctr"/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s-E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s-ES" sz="2800" dirty="0" smtClean="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3011" y="5850380"/>
                <a:ext cx="2388094" cy="742189"/>
              </a:xfrm>
              <a:prstGeom prst="rect">
                <a:avLst/>
              </a:prstGeom>
              <a:blipFill>
                <a:blip r:embed="rId7"/>
                <a:stretch>
                  <a:fillRect t="-51240" b="-66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to 24"/>
          <p:cNvGraphicFramePr>
            <a:graphicFrameLocks noChangeAspect="1"/>
          </p:cNvGraphicFramePr>
          <p:nvPr>
            <p:extLst/>
          </p:nvPr>
        </p:nvGraphicFramePr>
        <p:xfrm>
          <a:off x="1065278" y="1231233"/>
          <a:ext cx="8163541" cy="570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ph" r:id="rId3" imgW="10386000" imgH="7254360" progId="Origin95.Graph">
                  <p:embed/>
                </p:oleObj>
              </mc:Choice>
              <mc:Fallback>
                <p:oleObj name="Graph" r:id="rId3" imgW="10386000" imgH="7254360" progId="Origin95.Graph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5278" y="1231233"/>
                        <a:ext cx="8163541" cy="5702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295118" y="3579672"/>
            <a:ext cx="37465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5753550" y="3604988"/>
            <a:ext cx="16152" cy="2403876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0847" y="0"/>
            <a:ext cx="9144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Effect of cultural diffusion 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 Europe</a:t>
            </a:r>
            <a:endParaRPr lang="es-ES_tradnl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69702" y="3922220"/>
            <a:ext cx="181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0-48% cultural </a:t>
            </a:r>
            <a:r>
              <a:rPr lang="es-ES" sz="3200" dirty="0" err="1" smtClean="0">
                <a:solidFill>
                  <a:srgbClr val="FF0000"/>
                </a:solidFill>
              </a:rPr>
              <a:t>effect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026234" y="604169"/>
            <a:ext cx="7239000" cy="627063"/>
          </a:xfrm>
          <a:prstGeom prst="rect">
            <a:avLst/>
          </a:prstGeom>
          <a:solidFill>
            <a:srgbClr val="EBFB15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Effect (%) = (speed – demic speed) /speed · 100</a:t>
            </a:r>
            <a:endParaRPr lang="en-US" sz="2400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84831" y="6381750"/>
            <a:ext cx="421566" cy="476250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065614" y="4020267"/>
            <a:ext cx="11938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 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PNAS </a:t>
            </a:r>
            <a:r>
              <a:rPr lang="es-ES" sz="16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2012)</a:t>
            </a:r>
          </a:p>
          <a:p>
            <a:pPr algn="ctr"/>
            <a:endParaRPr lang="es-ES" sz="1600" dirty="0" smtClean="0">
              <a:solidFill>
                <a:srgbClr val="FF0000"/>
              </a:solidFill>
              <a:sym typeface="Symbol" pitchFamily="18" charset="2"/>
            </a:endParaRPr>
          </a:p>
          <a:p>
            <a:pPr algn="ctr"/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Fort,</a:t>
            </a:r>
          </a:p>
          <a:p>
            <a:pPr algn="ctr"/>
            <a:r>
              <a:rPr lang="es-ES" sz="1600" i="1" dirty="0" err="1" smtClean="0">
                <a:solidFill>
                  <a:srgbClr val="FF0000"/>
                </a:solidFill>
                <a:sym typeface="Symbol" pitchFamily="18" charset="2"/>
              </a:rPr>
              <a:t>Hum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. Popul. Gen. &amp; </a:t>
            </a:r>
            <a:r>
              <a:rPr lang="es-ES" sz="1600" i="1" dirty="0" err="1" smtClean="0">
                <a:solidFill>
                  <a:srgbClr val="FF0000"/>
                </a:solidFill>
                <a:sym typeface="Symbol" pitchFamily="18" charset="2"/>
              </a:rPr>
              <a:t>Genom</a:t>
            </a:r>
            <a:r>
              <a:rPr lang="es-ES" sz="1600" i="1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  <a:r>
              <a:rPr lang="es-ES" sz="1600" dirty="0" smtClean="0">
                <a:solidFill>
                  <a:srgbClr val="FF0000"/>
                </a:solidFill>
                <a:sym typeface="Symbol" pitchFamily="18" charset="2"/>
              </a:rPr>
              <a:t>2022</a:t>
            </a:r>
            <a:endParaRPr lang="es-ES_tradnl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527606" y="5805998"/>
            <a:ext cx="328475" cy="435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-399495" y="6132704"/>
                <a:ext cx="5628855" cy="742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previuos</m:t>
                          </m:r>
                          <m: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slide</m:t>
                          </m:r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→ </m:t>
                          </m:r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𝑚𝑎𝑥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2.5</m:t>
                      </m:r>
                    </m:oMath>
                  </m:oMathPara>
                </a14:m>
                <a:endParaRPr lang="es-ES" sz="2800" dirty="0" smtClean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99495" y="6132704"/>
                <a:ext cx="5628855" cy="742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 flipV="1">
            <a:off x="4456591" y="5970221"/>
            <a:ext cx="284080" cy="42040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9" idx="1"/>
          </p:cNvCxnSpPr>
          <p:nvPr/>
        </p:nvCxnSpPr>
        <p:spPr>
          <a:xfrm flipH="1" flipV="1">
            <a:off x="3258105" y="4806926"/>
            <a:ext cx="1317605" cy="106277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12602"/>
              </p:ext>
            </p:extLst>
          </p:nvPr>
        </p:nvGraphicFramePr>
        <p:xfrm>
          <a:off x="216217" y="711448"/>
          <a:ext cx="8263289" cy="577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Graph" r:id="rId3" imgW="10386000" imgH="7254360" progId="Origin95.Graph">
                  <p:embed/>
                </p:oleObj>
              </mc:Choice>
              <mc:Fallback>
                <p:oleObj name="Graph" r:id="rId3" imgW="10386000" imgH="7254360" progId="Origin95.Graph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17" y="711448"/>
                        <a:ext cx="8263289" cy="5771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00380" y="6264171"/>
            <a:ext cx="44362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47618"/>
              </p:ext>
            </p:extLst>
          </p:nvPr>
        </p:nvGraphicFramePr>
        <p:xfrm>
          <a:off x="704850" y="0"/>
          <a:ext cx="812641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4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850" y="0"/>
                        <a:ext cx="8126413" cy="621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901" y="6241732"/>
            <a:ext cx="8854289" cy="5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J. Fort, The spread of agriculture: general laws in prehistory?</a:t>
            </a:r>
          </a:p>
          <a:p>
            <a:pPr algn="ctr"/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in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Simulating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transitions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to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agriculture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in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prehistory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,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eds. S. Pardo-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Gordó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 &amp; S. 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Bergin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400" dirty="0" err="1">
                <a:solidFill>
                  <a:srgbClr val="FF0000"/>
                </a:solidFill>
                <a:sym typeface="Symbol" pitchFamily="18" charset="2"/>
              </a:rPr>
              <a:t>Springer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Cham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, 2021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), 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p. 17-28.</a:t>
            </a:r>
          </a:p>
        </p:txBody>
      </p:sp>
    </p:spTree>
    <p:extLst>
      <p:ext uri="{BB962C8B-B14F-4D97-AF65-F5344CB8AC3E}">
        <p14:creationId xmlns:p14="http://schemas.microsoft.com/office/powerpoint/2010/main" val="6554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Diffusion and cultural transmission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393192" y="1128038"/>
            <a:ext cx="8588884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 talks in this session will deal with the effects of </a:t>
            </a:r>
            <a:r>
              <a:rPr lang="en-US" sz="3000" dirty="0" smtClean="0">
                <a:solidFill>
                  <a:srgbClr val="00B050"/>
                </a:solidFill>
              </a:rPr>
              <a:t>cultural transmission </a:t>
            </a:r>
            <a:r>
              <a:rPr lang="en-US" sz="3000" dirty="0" smtClean="0"/>
              <a:t>in population diffusion:</a:t>
            </a:r>
          </a:p>
          <a:p>
            <a:pPr algn="ctr"/>
            <a:endParaRPr lang="en-US" sz="2800" i="1" dirty="0">
              <a:solidFill>
                <a:srgbClr val="0000FF"/>
              </a:solidFill>
            </a:endParaRPr>
          </a:p>
          <a:p>
            <a:pPr algn="ctr"/>
            <a:endParaRPr lang="en-US" sz="2800" i="1" dirty="0" smtClean="0"/>
          </a:p>
          <a:p>
            <a:r>
              <a:rPr lang="en-US" sz="2800" i="1" dirty="0" smtClean="0"/>
              <a:t>·Interbreeding along the coastal and inland routes </a:t>
            </a:r>
          </a:p>
          <a:p>
            <a:r>
              <a:rPr lang="en-US" sz="2800" i="1" dirty="0" smtClean="0"/>
              <a:t>of Neolithic spread in Europe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Joaquim Pérez-Losada.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·The spread of the Neolithic in the Western Mediterranean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Joaquim Fort.</a:t>
            </a:r>
            <a:endParaRPr lang="en-US" sz="2800" i="1" dirty="0" smtClean="0"/>
          </a:p>
          <a:p>
            <a:pPr algn="ctr"/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18645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67928" y="6436779"/>
            <a:ext cx="441821" cy="29320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-33512"/>
            <a:ext cx="9144000" cy="68158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Networks: ordinary diffusion fails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3" y="719769"/>
            <a:ext cx="9073017" cy="5765368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 bwMode="auto">
          <a:xfrm>
            <a:off x="693194" y="6427038"/>
            <a:ext cx="7374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Ortega, Ibáñez, </a:t>
            </a:r>
            <a:r>
              <a:rPr lang="en-US" sz="2000" dirty="0" err="1" smtClean="0">
                <a:solidFill>
                  <a:srgbClr val="0000FF"/>
                </a:solidFill>
              </a:rPr>
              <a:t>Khalidi</a:t>
            </a:r>
            <a:r>
              <a:rPr lang="en-US" sz="2000" dirty="0" smtClean="0">
                <a:solidFill>
                  <a:srgbClr val="0000FF"/>
                </a:solidFill>
              </a:rPr>
              <a:t>, Méndez, Campos &amp; </a:t>
            </a:r>
            <a:r>
              <a:rPr lang="en-US" sz="2000" dirty="0" err="1" smtClean="0">
                <a:solidFill>
                  <a:srgbClr val="0000FF"/>
                </a:solidFill>
              </a:rPr>
              <a:t>Teira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JAMT</a:t>
            </a:r>
            <a:r>
              <a:rPr lang="en-US" sz="2000" dirty="0" smtClean="0">
                <a:solidFill>
                  <a:srgbClr val="0000FF"/>
                </a:solidFill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1962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77656" y="6457863"/>
            <a:ext cx="399029" cy="33845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861095" y="6390060"/>
            <a:ext cx="762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Ortega, Ibáñez, </a:t>
            </a:r>
            <a:r>
              <a:rPr lang="en-US" sz="2000" dirty="0" err="1" smtClean="0">
                <a:solidFill>
                  <a:srgbClr val="0000FF"/>
                </a:solidFill>
              </a:rPr>
              <a:t>Khalidi</a:t>
            </a:r>
            <a:r>
              <a:rPr lang="en-US" sz="2000" dirty="0" smtClean="0">
                <a:solidFill>
                  <a:srgbClr val="0000FF"/>
                </a:solidFill>
              </a:rPr>
              <a:t>, Méndez, Campos &amp; </a:t>
            </a:r>
            <a:r>
              <a:rPr lang="en-US" sz="2000" dirty="0" err="1" smtClean="0">
                <a:solidFill>
                  <a:srgbClr val="0000FF"/>
                </a:solidFill>
              </a:rPr>
              <a:t>Teira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JAMT</a:t>
            </a:r>
            <a:r>
              <a:rPr lang="en-US" sz="2000" dirty="0" smtClean="0">
                <a:solidFill>
                  <a:srgbClr val="0000FF"/>
                </a:solidFill>
              </a:rPr>
              <a:t> (2014)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1182697"/>
            <a:ext cx="9070847" cy="5278993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 bwMode="auto">
          <a:xfrm>
            <a:off x="861095" y="683490"/>
            <a:ext cx="7908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Modelling obsidian exchange in the Near East</a:t>
            </a: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0" y="-33512"/>
            <a:ext cx="9144000" cy="68158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Networks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 bwMode="auto">
          <a:xfrm>
            <a:off x="5733287" y="1535190"/>
            <a:ext cx="2493005" cy="3231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500" dirty="0" smtClean="0"/>
              <a:t>small-world network model</a:t>
            </a:r>
          </a:p>
        </p:txBody>
      </p:sp>
    </p:spTree>
    <p:extLst>
      <p:ext uri="{BB962C8B-B14F-4D97-AF65-F5344CB8AC3E}">
        <p14:creationId xmlns:p14="http://schemas.microsoft.com/office/powerpoint/2010/main" val="21738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4038" y="6457862"/>
            <a:ext cx="462919" cy="33845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8" name="5 CuadroTexto"/>
          <p:cNvSpPr txBox="1"/>
          <p:nvPr/>
        </p:nvSpPr>
        <p:spPr bwMode="auto">
          <a:xfrm>
            <a:off x="705647" y="921476"/>
            <a:ext cx="790811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session includes 3 talks on networks:</a:t>
            </a:r>
          </a:p>
          <a:p>
            <a:endParaRPr lang="en-US" sz="2800" dirty="0" smtClean="0"/>
          </a:p>
          <a:p>
            <a:r>
              <a:rPr lang="en-US" sz="2800" dirty="0" smtClean="0"/>
              <a:t>· </a:t>
            </a:r>
            <a:r>
              <a:rPr lang="en-US" sz="2800" i="1" dirty="0" smtClean="0"/>
              <a:t>Obsidian exchange in the Near East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Juan José Ibáñez &amp; Fiona </a:t>
            </a:r>
            <a:r>
              <a:rPr lang="en-US" sz="2800" dirty="0" err="1" smtClean="0">
                <a:solidFill>
                  <a:srgbClr val="FF0000"/>
                </a:solidFill>
              </a:rPr>
              <a:t>Pichon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· </a:t>
            </a:r>
            <a:r>
              <a:rPr lang="en-US" sz="2800" i="1" dirty="0" smtClean="0"/>
              <a:t>Ornaments in the Iberian </a:t>
            </a:r>
            <a:r>
              <a:rPr lang="en-US" sz="2800" i="1" dirty="0" err="1" smtClean="0"/>
              <a:t>Palaeolithic</a:t>
            </a:r>
            <a:r>
              <a:rPr lang="en-US" sz="2800" i="1" dirty="0" smtClean="0"/>
              <a:t> and Neolithic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Albert </a:t>
            </a:r>
            <a:r>
              <a:rPr lang="en-US" sz="2800" dirty="0" err="1" smtClean="0">
                <a:solidFill>
                  <a:srgbClr val="FF0000"/>
                </a:solidFill>
              </a:rPr>
              <a:t>García-Piquer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et al.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· </a:t>
            </a:r>
            <a:r>
              <a:rPr lang="en-US" sz="2800" i="1" dirty="0" smtClean="0"/>
              <a:t>Material culture and biological relatedness in </a:t>
            </a:r>
            <a:r>
              <a:rPr lang="en-US" sz="2800" i="1" dirty="0" err="1" smtClean="0"/>
              <a:t>Çatalhöyük</a:t>
            </a:r>
            <a:r>
              <a:rPr lang="en-US" sz="2800" dirty="0" smtClean="0"/>
              <a:t>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Camilla </a:t>
            </a:r>
            <a:r>
              <a:rPr lang="en-US" sz="2800" dirty="0" err="1" smtClean="0">
                <a:solidFill>
                  <a:srgbClr val="FF0000"/>
                </a:solidFill>
              </a:rPr>
              <a:t>Mazzuccato</a:t>
            </a:r>
            <a:r>
              <a:rPr lang="en-US" sz="2800" dirty="0" smtClean="0">
                <a:solidFill>
                  <a:srgbClr val="FF0000"/>
                </a:solidFill>
              </a:rPr>
              <a:t> &amp; Michele </a:t>
            </a:r>
            <a:r>
              <a:rPr lang="en-US" sz="2800" dirty="0" err="1" smtClean="0">
                <a:solidFill>
                  <a:srgbClr val="FF0000"/>
                </a:solidFill>
              </a:rPr>
              <a:t>Coscia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0" y="-33512"/>
            <a:ext cx="9144000" cy="68158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Networks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95360" y="6457863"/>
            <a:ext cx="481325" cy="33845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8" name="5 CuadroTexto"/>
          <p:cNvSpPr txBox="1"/>
          <p:nvPr/>
        </p:nvSpPr>
        <p:spPr bwMode="auto">
          <a:xfrm>
            <a:off x="758952" y="1341224"/>
            <a:ext cx="75803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Thank-you.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en-US" sz="6000" dirty="0" smtClean="0">
                <a:solidFill>
                  <a:srgbClr val="0000FF"/>
                </a:solidFill>
              </a:rPr>
              <a:t>Enjoy the session!</a:t>
            </a:r>
          </a:p>
        </p:txBody>
      </p:sp>
    </p:spTree>
    <p:extLst>
      <p:ext uri="{BB962C8B-B14F-4D97-AF65-F5344CB8AC3E}">
        <p14:creationId xmlns:p14="http://schemas.microsoft.com/office/powerpoint/2010/main" val="23423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56085" y="812800"/>
            <a:ext cx="900007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Individuals (and populations) interact in many ways:</a:t>
            </a:r>
          </a:p>
          <a:p>
            <a:endParaRPr lang="en-US" sz="2800" dirty="0" smtClean="0"/>
          </a:p>
          <a:p>
            <a:r>
              <a:rPr lang="en-US" sz="2800" dirty="0" smtClean="0"/>
              <a:t>	1. Cultural transmission: spread of innovations, exchange of items, ideas, languages... 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2. Conflict and warfare.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3. Mutualism.</a:t>
            </a:r>
          </a:p>
          <a:p>
            <a:r>
              <a:rPr lang="en-US" sz="2800" dirty="0" smtClean="0"/>
              <a:t>	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4. Diseases</a:t>
            </a:r>
            <a:r>
              <a:rPr lang="en-US" sz="2800" dirty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5. etc.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This session is devoted to </a:t>
            </a:r>
            <a:r>
              <a:rPr lang="en-US" sz="2800" u="sng" dirty="0" smtClean="0">
                <a:solidFill>
                  <a:srgbClr val="FF0000"/>
                </a:solidFill>
              </a:rPr>
              <a:t>modelling</a:t>
            </a:r>
            <a:r>
              <a:rPr lang="en-US" sz="2800" dirty="0" smtClean="0">
                <a:solidFill>
                  <a:srgbClr val="FF0000"/>
                </a:solidFill>
              </a:rPr>
              <a:t> social interactions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Types of social interactions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43503" y="6428105"/>
            <a:ext cx="365760" cy="329311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6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155448" y="721360"/>
            <a:ext cx="8972676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Some examples of these social interactions covered in this session:</a:t>
            </a:r>
          </a:p>
          <a:p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>
                <a:solidFill>
                  <a:srgbClr val="0000FF"/>
                </a:solidFill>
              </a:rPr>
              <a:t>·</a:t>
            </a:r>
            <a:r>
              <a:rPr lang="en-US" sz="3000" i="1" dirty="0" smtClean="0">
                <a:solidFill>
                  <a:srgbClr val="0000FF"/>
                </a:solidFill>
              </a:rPr>
              <a:t>Conflict </a:t>
            </a:r>
            <a:r>
              <a:rPr lang="en-US" sz="3000" i="1" dirty="0" smtClean="0"/>
              <a:t>in Bronze Age Crete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by Andrea Santamaria </a:t>
            </a:r>
            <a:r>
              <a:rPr lang="en-US" sz="3000" i="1" dirty="0" smtClean="0">
                <a:solidFill>
                  <a:srgbClr val="FF0000"/>
                </a:solidFill>
              </a:rPr>
              <a:t>et al.</a:t>
            </a:r>
          </a:p>
          <a:p>
            <a:endParaRPr lang="en-US" sz="3000" dirty="0"/>
          </a:p>
          <a:p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0000FF"/>
                </a:solidFill>
              </a:rPr>
              <a:t>·Cultural transmission:</a:t>
            </a:r>
          </a:p>
          <a:p>
            <a:r>
              <a:rPr lang="en-US" sz="3000" i="1" dirty="0" smtClean="0"/>
              <a:t>·The Bell Beaker complex in the western Mediterranean</a:t>
            </a:r>
            <a:r>
              <a:rPr lang="en-US" sz="3000" dirty="0" smtClean="0"/>
              <a:t>,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by Tom Davy </a:t>
            </a:r>
            <a:r>
              <a:rPr lang="en-US" sz="3000" i="1" dirty="0" smtClean="0">
                <a:solidFill>
                  <a:srgbClr val="FF0000"/>
                </a:solidFill>
              </a:rPr>
              <a:t>et al.</a:t>
            </a:r>
          </a:p>
          <a:p>
            <a:endParaRPr lang="en-US" sz="3000" dirty="0" smtClean="0"/>
          </a:p>
          <a:p>
            <a:r>
              <a:rPr lang="en-US" sz="3000" i="1" dirty="0" smtClean="0"/>
              <a:t>·The Dualist prehistoric Mediterranean ideology</a:t>
            </a:r>
            <a:r>
              <a:rPr lang="en-US" sz="3000" dirty="0" smtClean="0"/>
              <a:t>,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by </a:t>
            </a:r>
            <a:r>
              <a:rPr lang="en-US" sz="3000" dirty="0" err="1" smtClean="0">
                <a:solidFill>
                  <a:srgbClr val="FF0000"/>
                </a:solidFill>
              </a:rPr>
              <a:t>Cédric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Bodet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</a:p>
          <a:p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8128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Types of social interactions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1040" y="6245225"/>
            <a:ext cx="365760" cy="329311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2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1040" y="6245225"/>
            <a:ext cx="365760" cy="329311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Demography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-111889" y="928633"/>
            <a:ext cx="93360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Social interactions often affect demography and vice versa. How is demography quantified in prehistory?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One approach: Summed probability distributions (SPDs):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183"/>
            <a:ext cx="7786426" cy="4104534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 bwMode="auto">
          <a:xfrm>
            <a:off x="2358244" y="6341218"/>
            <a:ext cx="4560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Shennan </a:t>
            </a:r>
            <a:r>
              <a:rPr lang="en-US" sz="2000" i="1" dirty="0" smtClean="0">
                <a:solidFill>
                  <a:srgbClr val="0000FF"/>
                </a:solidFill>
              </a:rPr>
              <a:t>et al., Nature Comm</a:t>
            </a:r>
            <a:r>
              <a:rPr lang="en-US" sz="2000" dirty="0" smtClean="0">
                <a:solidFill>
                  <a:srgbClr val="0000FF"/>
                </a:solidFill>
              </a:rPr>
              <a:t>. (2013)</a:t>
            </a: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7531965" y="2927572"/>
            <a:ext cx="16562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dirty="0" smtClean="0"/>
              <a:t>Central </a:t>
            </a:r>
          </a:p>
          <a:p>
            <a:pPr eaLnBrk="1" hangingPunct="1"/>
            <a:r>
              <a:rPr lang="es-ES" sz="2400" dirty="0" smtClean="0"/>
              <a:t>and </a:t>
            </a:r>
          </a:p>
          <a:p>
            <a:pPr eaLnBrk="1" hangingPunct="1"/>
            <a:r>
              <a:rPr lang="es-ES" sz="2400" dirty="0" err="1" smtClean="0"/>
              <a:t>Northwest</a:t>
            </a:r>
            <a:r>
              <a:rPr lang="es-ES" sz="2400" dirty="0" smtClean="0"/>
              <a:t> </a:t>
            </a:r>
          </a:p>
          <a:p>
            <a:pPr eaLnBrk="1" hangingPunct="1"/>
            <a:r>
              <a:rPr lang="es-ES" sz="2400" dirty="0" err="1" smtClean="0"/>
              <a:t>Europe</a:t>
            </a:r>
            <a:endParaRPr lang="ca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58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Demography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2431" y="892057"/>
            <a:ext cx="547027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 </a:t>
            </a:r>
            <a:r>
              <a:rPr lang="en-US" sz="2800" dirty="0"/>
              <a:t>much shorter time intervals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>
                <a:sym typeface="Mathematica1" panose="05000502060100000001" pitchFamily="2" charset="2"/>
              </a:rPr>
              <a:t>&lt;</a:t>
            </a:r>
            <a:r>
              <a:rPr lang="en-US" sz="2800" dirty="0" smtClean="0"/>
              <a:t>100 yr) SPDs have been used </a:t>
            </a:r>
          </a:p>
          <a:p>
            <a:r>
              <a:rPr lang="en-US" sz="2800" dirty="0" smtClean="0"/>
              <a:t>to estimate initial growth rates, which are  necessary to model waves of advance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growth rate=2.4%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Ethnographic range=2.1-3.4%</a:t>
            </a:r>
          </a:p>
        </p:txBody>
      </p:sp>
      <p:sp>
        <p:nvSpPr>
          <p:cNvPr id="7" name="5 CuadroTexto"/>
          <p:cNvSpPr txBox="1"/>
          <p:nvPr/>
        </p:nvSpPr>
        <p:spPr bwMode="auto">
          <a:xfrm>
            <a:off x="758531" y="4886729"/>
            <a:ext cx="5176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Porcic </a:t>
            </a:r>
            <a:r>
              <a:rPr lang="en-US" sz="2000" i="1" dirty="0" smtClean="0">
                <a:solidFill>
                  <a:srgbClr val="0000FF"/>
                </a:solidFill>
              </a:rPr>
              <a:t>et al., Phil. Trans. Roy.  Soc</a:t>
            </a:r>
            <a:r>
              <a:rPr lang="en-US" sz="2000" dirty="0" smtClean="0">
                <a:solidFill>
                  <a:srgbClr val="0000FF"/>
                </a:solidFill>
              </a:rPr>
              <a:t>. (2021)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04" y="1463645"/>
            <a:ext cx="2600325" cy="4581525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4708706" y="4114800"/>
            <a:ext cx="2533342" cy="4297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 bwMode="auto">
          <a:xfrm>
            <a:off x="6727441" y="824475"/>
            <a:ext cx="2085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dirty="0" err="1" smtClean="0"/>
              <a:t>Serbian</a:t>
            </a:r>
            <a:r>
              <a:rPr lang="es-ES" sz="2400" dirty="0" smtClean="0"/>
              <a:t> </a:t>
            </a:r>
            <a:r>
              <a:rPr lang="es-ES" sz="2400" dirty="0" err="1" smtClean="0"/>
              <a:t>early</a:t>
            </a:r>
            <a:r>
              <a:rPr lang="es-ES" sz="2400" dirty="0" smtClean="0"/>
              <a:t> </a:t>
            </a:r>
          </a:p>
          <a:p>
            <a:pPr eaLnBrk="1" hangingPunct="1"/>
            <a:r>
              <a:rPr lang="es-ES" sz="2400" dirty="0" err="1" smtClean="0"/>
              <a:t>Neolithic</a:t>
            </a:r>
            <a:r>
              <a:rPr lang="es-ES" sz="2400" dirty="0" smtClean="0"/>
              <a:t> </a:t>
            </a:r>
            <a:endParaRPr lang="ca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2588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Demography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11883" y="928616"/>
            <a:ext cx="888848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Estimations of human population densities inferred from the spatio-temporal distribution of archaeological sites still remain challenging, specially for low-density areas.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Recent approach: The Cologne protocol.</a:t>
            </a:r>
          </a:p>
          <a:p>
            <a:pPr algn="ctr"/>
            <a:r>
              <a:rPr lang="en-US" sz="3000" dirty="0" smtClean="0"/>
              <a:t>This session includes a talk based on it:</a:t>
            </a:r>
          </a:p>
          <a:p>
            <a:pPr algn="ctr"/>
            <a:endParaRPr lang="en-US" sz="3000" dirty="0"/>
          </a:p>
          <a:p>
            <a:pPr algn="ctr"/>
            <a:r>
              <a:rPr lang="en-US" sz="3000" i="1" dirty="0" smtClean="0"/>
              <a:t>Demographic estimates during the Early Upper </a:t>
            </a:r>
            <a:r>
              <a:rPr lang="en-US" sz="3000" i="1" dirty="0" err="1" smtClean="0"/>
              <a:t>Palaeolithic</a:t>
            </a:r>
            <a:r>
              <a:rPr lang="en-US" sz="3000" i="1" dirty="0" smtClean="0"/>
              <a:t> in Iberia</a:t>
            </a:r>
            <a:r>
              <a:rPr lang="en-US" sz="3000" dirty="0" smtClean="0"/>
              <a:t>, 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by Javier </a:t>
            </a:r>
            <a:r>
              <a:rPr lang="en-US" sz="3000" dirty="0" err="1" smtClean="0">
                <a:solidFill>
                  <a:srgbClr val="FF0000"/>
                </a:solidFill>
              </a:rPr>
              <a:t>Fernández-López</a:t>
            </a:r>
            <a:r>
              <a:rPr lang="en-US" sz="3000" dirty="0" smtClean="0">
                <a:solidFill>
                  <a:srgbClr val="FF0000"/>
                </a:solidFill>
              </a:rPr>
              <a:t> de Pablo </a:t>
            </a:r>
            <a:r>
              <a:rPr lang="en-US" sz="3000" i="1" dirty="0" smtClean="0">
                <a:solidFill>
                  <a:srgbClr val="FF0000"/>
                </a:solidFill>
              </a:rPr>
              <a:t>et al.</a:t>
            </a:r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42376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064" y="6352147"/>
            <a:ext cx="347472" cy="316111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Population diffusion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11883" y="701646"/>
            <a:ext cx="88884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Population diffusion is often linked to social interactions. Example: Neolithic spread</a:t>
            </a:r>
          </a:p>
          <a:p>
            <a:pPr algn="ctr"/>
            <a:endParaRPr lang="en-US" sz="3000" i="1" dirty="0" smtClean="0"/>
          </a:p>
        </p:txBody>
      </p:sp>
      <p:sp>
        <p:nvSpPr>
          <p:cNvPr id="8" name="5 CuadroTexto"/>
          <p:cNvSpPr txBox="1"/>
          <p:nvPr/>
        </p:nvSpPr>
        <p:spPr bwMode="auto">
          <a:xfrm>
            <a:off x="909828" y="5494539"/>
            <a:ext cx="77769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Barceló &amp; Palacios,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 </a:t>
            </a:r>
            <a:r>
              <a:rPr lang="en-US" sz="2000" i="1" dirty="0">
                <a:solidFill>
                  <a:srgbClr val="FF0000"/>
                </a:solidFill>
              </a:rPr>
              <a:t>Moving and Migrating in Prehistoric Europe</a:t>
            </a:r>
            <a:r>
              <a:rPr lang="en-US" sz="2000" dirty="0">
                <a:solidFill>
                  <a:srgbClr val="FF0000"/>
                </a:solidFill>
              </a:rPr>
              <a:t>. Edited by </a:t>
            </a:r>
            <a:r>
              <a:rPr lang="en-US" sz="2000" dirty="0" err="1">
                <a:solidFill>
                  <a:srgbClr val="FF0000"/>
                </a:solidFill>
              </a:rPr>
              <a:t>Heyd</a:t>
            </a:r>
            <a:r>
              <a:rPr lang="en-US" sz="2000" dirty="0">
                <a:solidFill>
                  <a:srgbClr val="FF0000"/>
                </a:solidFill>
              </a:rPr>
              <a:t>, V. &amp; </a:t>
            </a:r>
            <a:r>
              <a:rPr lang="en-US" sz="2000" dirty="0" err="1">
                <a:solidFill>
                  <a:srgbClr val="FF0000"/>
                </a:solidFill>
              </a:rPr>
              <a:t>Ahola</a:t>
            </a:r>
            <a:r>
              <a:rPr lang="en-US" sz="2000" dirty="0">
                <a:solidFill>
                  <a:srgbClr val="FF0000"/>
                </a:solidFill>
              </a:rPr>
              <a:t>, M. London: </a:t>
            </a:r>
            <a:r>
              <a:rPr lang="en-US" sz="2000" dirty="0" smtClean="0">
                <a:solidFill>
                  <a:srgbClr val="FF0000"/>
                </a:solidFill>
              </a:rPr>
              <a:t>Routledge (2023)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1122"/>
            <a:ext cx="8934450" cy="15716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76" y="3925308"/>
            <a:ext cx="8934450" cy="155842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807208" y="2479191"/>
            <a:ext cx="539496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cha derecha 10"/>
          <p:cNvSpPr/>
          <p:nvPr/>
        </p:nvSpPr>
        <p:spPr>
          <a:xfrm>
            <a:off x="5715000" y="2472886"/>
            <a:ext cx="539496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Flecha derecha 11"/>
          <p:cNvSpPr/>
          <p:nvPr/>
        </p:nvSpPr>
        <p:spPr>
          <a:xfrm>
            <a:off x="8622792" y="2472886"/>
            <a:ext cx="539496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Flecha derecha 12"/>
          <p:cNvSpPr/>
          <p:nvPr/>
        </p:nvSpPr>
        <p:spPr>
          <a:xfrm>
            <a:off x="-15876" y="4447583"/>
            <a:ext cx="285624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Flecha derecha 13"/>
          <p:cNvSpPr/>
          <p:nvPr/>
        </p:nvSpPr>
        <p:spPr>
          <a:xfrm>
            <a:off x="2633472" y="4447583"/>
            <a:ext cx="539496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cha derecha 14"/>
          <p:cNvSpPr/>
          <p:nvPr/>
        </p:nvSpPr>
        <p:spPr>
          <a:xfrm>
            <a:off x="5870448" y="4544498"/>
            <a:ext cx="539496" cy="32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12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1"/>
    </mc:Choice>
    <mc:Fallback xmlns="">
      <p:transition spd="slow" advTm="39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43320"/>
              </p:ext>
            </p:extLst>
          </p:nvPr>
        </p:nvGraphicFramePr>
        <p:xfrm>
          <a:off x="261430" y="812800"/>
          <a:ext cx="7816690" cy="598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7" name="6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30" y="812800"/>
                        <a:ext cx="7816690" cy="598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Population diffusion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-15876" y="0"/>
            <a:ext cx="9144000" cy="70164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Population diffusion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710820" y="966053"/>
            <a:ext cx="843318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 </a:t>
            </a:r>
            <a:r>
              <a:rPr lang="en-US" sz="3000" dirty="0"/>
              <a:t>talks on population diffusion in this </a:t>
            </a:r>
            <a:r>
              <a:rPr lang="en-US" sz="3000" dirty="0" smtClean="0"/>
              <a:t>session:</a:t>
            </a:r>
          </a:p>
          <a:p>
            <a:pPr algn="ctr"/>
            <a:endParaRPr lang="en-US" sz="2800" i="1" dirty="0">
              <a:solidFill>
                <a:srgbClr val="0000FF"/>
              </a:solidFill>
            </a:endParaRPr>
          </a:p>
          <a:p>
            <a:r>
              <a:rPr lang="en-US" sz="2800" i="1" dirty="0"/>
              <a:t>·Long-term consequences of migration </a:t>
            </a:r>
            <a:r>
              <a:rPr lang="en-US" sz="2800" i="1" dirty="0" smtClean="0"/>
              <a:t>and </a:t>
            </a:r>
            <a:r>
              <a:rPr lang="en-US" sz="2800" i="1" dirty="0"/>
              <a:t>population movements</a:t>
            </a:r>
            <a:r>
              <a:rPr lang="en-US" sz="2800" dirty="0"/>
              <a:t>,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by Joan Barceló.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r>
              <a:rPr lang="en-US" sz="2800" i="1" dirty="0" smtClean="0"/>
              <a:t>·The spread of pressure blade making alongside farmers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by </a:t>
            </a:r>
            <a:r>
              <a:rPr lang="en-US" sz="2800" dirty="0" err="1" smtClean="0">
                <a:solidFill>
                  <a:srgbClr val="FF0000"/>
                </a:solidFill>
              </a:rPr>
              <a:t>Bogdana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Milic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et al.</a:t>
            </a:r>
          </a:p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14087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631</Words>
  <Application>Microsoft Office PowerPoint</Application>
  <PresentationFormat>Presentación en pantalla (4:3)</PresentationFormat>
  <Paragraphs>172</Paragraphs>
  <Slides>19</Slides>
  <Notes>1</Notes>
  <HiddenSlides>0</HiddenSlides>
  <MMClips>1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Cambria Math</vt:lpstr>
      <vt:lpstr>Mathematica1</vt:lpstr>
      <vt:lpstr>Symbol</vt:lpstr>
      <vt:lpstr>Times New Roman</vt:lpstr>
      <vt:lpstr>Trebuchet MS</vt:lpstr>
      <vt:lpstr>Diseño predeterminado</vt:lpstr>
      <vt:lpstr>Origin Graph</vt:lpstr>
      <vt:lpstr>Graph</vt:lpstr>
      <vt:lpstr>Origin Project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jfort</dc:creator>
  <cp:lastModifiedBy>Joaquim Fort</cp:lastModifiedBy>
  <cp:revision>1615</cp:revision>
  <cp:lastPrinted>2024-10-18T12:23:19Z</cp:lastPrinted>
  <dcterms:created xsi:type="dcterms:W3CDTF">2010-04-08T13:01:24Z</dcterms:created>
  <dcterms:modified xsi:type="dcterms:W3CDTF">2024-10-20T22:05:12Z</dcterms:modified>
</cp:coreProperties>
</file>