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53" r:id="rId2"/>
    <p:sldId id="555" r:id="rId3"/>
    <p:sldId id="541" r:id="rId4"/>
    <p:sldId id="540" r:id="rId5"/>
    <p:sldId id="543" r:id="rId6"/>
    <p:sldId id="551" r:id="rId7"/>
    <p:sldId id="546" r:id="rId8"/>
    <p:sldId id="547" r:id="rId9"/>
    <p:sldId id="561" r:id="rId10"/>
    <p:sldId id="548" r:id="rId11"/>
    <p:sldId id="549" r:id="rId12"/>
    <p:sldId id="563" r:id="rId13"/>
    <p:sldId id="565" r:id="rId14"/>
    <p:sldId id="566" r:id="rId15"/>
    <p:sldId id="527" r:id="rId16"/>
    <p:sldId id="567" r:id="rId17"/>
    <p:sldId id="568" r:id="rId18"/>
    <p:sldId id="571" r:id="rId19"/>
    <p:sldId id="570" r:id="rId20"/>
    <p:sldId id="562" r:id="rId21"/>
    <p:sldId id="534" r:id="rId22"/>
  </p:sldIdLst>
  <p:sldSz cx="9144000" cy="6858000" type="screen4x3"/>
  <p:notesSz cx="9928225" cy="67976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3E00"/>
    <a:srgbClr val="339966"/>
    <a:srgbClr val="FF0000"/>
    <a:srgbClr val="666633"/>
    <a:srgbClr val="000099"/>
    <a:srgbClr val="336600"/>
    <a:srgbClr val="333300"/>
    <a:srgbClr val="99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705" autoAdjust="0"/>
  </p:normalViewPr>
  <p:slideViewPr>
    <p:cSldViewPr snapToGrid="0">
      <p:cViewPr varScale="1">
        <p:scale>
          <a:sx n="108" d="100"/>
          <a:sy n="108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996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996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E80C9AEB-BA7E-47DA-B3AE-710EF8EB11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9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996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2013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747" y="3228594"/>
            <a:ext cx="7944736" cy="305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996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099DF5C0-9642-4961-B7B8-68A5C7E7E4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226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DF5C0-9642-4961-B7B8-68A5C7E7E451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1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1540-ACDC-45BA-91A1-159FD40A4F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BC7-692E-414F-9630-BE81BE09F2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CF08-15D9-43A5-AE5C-CFA213A644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8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6BF-F68A-459E-8CCF-2729D27A1D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89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C95F-54FB-431B-A0D5-DBC79D61AD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53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3CB1-CD16-41DF-B912-390AFEE964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247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63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07D9-453F-4072-B27B-699CD5BF1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ED25-BCA2-4771-B398-5486255066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ECAB-E471-478D-ACD4-BB2E216D7D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5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F3C8-D561-4C42-B082-1031D68C0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D59C-E7AF-4F0E-814C-D80D6CA2DF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82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EF32-1787-4A36-BD33-8E83A10203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2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2C1F-569A-46EB-88B4-2BF08BBCCD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5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2C2C-7DAD-4268-A886-B124A87BF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5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8310DA-FBB5-47E2-9C50-3ED8DAE44E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NUL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77480" y="2320038"/>
            <a:ext cx="8722384" cy="4278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endParaRPr lang="ca-ES" sz="3200" dirty="0" smtClean="0"/>
          </a:p>
          <a:p>
            <a:pPr algn="ctr"/>
            <a:r>
              <a:rPr lang="ca-ES" sz="3200" dirty="0" smtClean="0"/>
              <a:t>Joaquim Fort</a:t>
            </a:r>
            <a:endParaRPr lang="ca-ES" sz="3200" dirty="0"/>
          </a:p>
          <a:p>
            <a:pPr algn="ctr"/>
            <a:r>
              <a:rPr lang="ca-ES" sz="3200" dirty="0" smtClean="0"/>
              <a:t>Universitat </a:t>
            </a:r>
            <a:r>
              <a:rPr lang="ca-ES" sz="3200" dirty="0"/>
              <a:t>de Girona </a:t>
            </a:r>
            <a:r>
              <a:rPr lang="ca-ES" sz="3200" dirty="0" smtClean="0"/>
              <a:t>(</a:t>
            </a:r>
            <a:r>
              <a:rPr lang="en-US" sz="3200" dirty="0" smtClean="0"/>
              <a:t>Catalonia</a:t>
            </a:r>
            <a:r>
              <a:rPr lang="ca-ES" sz="3200" dirty="0" smtClean="0"/>
              <a:t>, Spain)</a:t>
            </a:r>
          </a:p>
          <a:p>
            <a:pPr algn="ctr"/>
            <a:r>
              <a:rPr lang="en-US" sz="3200" b="1" i="1" dirty="0">
                <a:solidFill>
                  <a:srgbClr val="0000FF"/>
                </a:solidFill>
              </a:rPr>
              <a:t>World Neolithic Congress</a:t>
            </a:r>
          </a:p>
          <a:p>
            <a:pPr algn="ctr"/>
            <a:r>
              <a:rPr lang="en-US" sz="3200" b="1" i="1" dirty="0" err="1">
                <a:solidFill>
                  <a:srgbClr val="0000FF"/>
                </a:solidFill>
              </a:rPr>
              <a:t>Sanliurfa</a:t>
            </a:r>
            <a:r>
              <a:rPr lang="en-US" sz="3200" b="1" i="1" dirty="0">
                <a:solidFill>
                  <a:srgbClr val="0000FF"/>
                </a:solidFill>
              </a:rPr>
              <a:t> (Turkey), Nov. </a:t>
            </a:r>
            <a:r>
              <a:rPr lang="en-US" sz="3200" b="1" i="1" dirty="0" smtClean="0">
                <a:solidFill>
                  <a:srgbClr val="0000FF"/>
                </a:solidFill>
              </a:rPr>
              <a:t>5</a:t>
            </a:r>
            <a:r>
              <a:rPr lang="en-US" sz="3200" b="1" i="1" baseline="30000" dirty="0" smtClean="0">
                <a:solidFill>
                  <a:srgbClr val="0000FF"/>
                </a:solidFill>
              </a:rPr>
              <a:t>th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2024</a:t>
            </a: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endParaRPr lang="es-E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       ICREA Academia Grant 2021 	                Grant </a:t>
            </a:r>
            <a:r>
              <a:rPr lang="ca-ES" sz="1200" dirty="0" smtClean="0"/>
              <a:t>PID2023-150978NB-C22	     </a:t>
            </a:r>
            <a:r>
              <a:rPr lang="en-US" sz="1200" dirty="0" smtClean="0"/>
              <a:t>Grant </a:t>
            </a:r>
            <a:r>
              <a:rPr lang="ca-ES" sz="1200" dirty="0"/>
              <a:t>2021-SGR-00190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AutoShape 4" descr="Resultat d'imatges per a icre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8" y="5163634"/>
            <a:ext cx="3217263" cy="11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9 Imagen" descr="https://www.icrea.cat/sites/default/files/logo_small_negativ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" y="5040792"/>
            <a:ext cx="3211018" cy="124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Research calls portal - Universitat Autònoma de Barcelona - UAB Barcel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20" y="5103107"/>
            <a:ext cx="1566689" cy="1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-25166" y="0"/>
            <a:ext cx="9169166" cy="2881092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4400" kern="0" dirty="0" smtClean="0">
                <a:solidFill>
                  <a:schemeClr val="bg1"/>
                </a:solidFill>
              </a:rPr>
              <a:t>Interbreeding and demic diffusion </a:t>
            </a:r>
          </a:p>
          <a:p>
            <a:pPr eaLnBrk="1" hangingPunct="1"/>
            <a:r>
              <a:rPr lang="en-US" sz="4400" kern="0" dirty="0" smtClean="0">
                <a:solidFill>
                  <a:schemeClr val="bg1"/>
                </a:solidFill>
              </a:rPr>
              <a:t>in the spread of the Neolithic </a:t>
            </a:r>
          </a:p>
          <a:p>
            <a:pPr eaLnBrk="1" hangingPunct="1"/>
            <a:r>
              <a:rPr lang="en-US" sz="4400" kern="0" dirty="0" smtClean="0">
                <a:solidFill>
                  <a:schemeClr val="bg1"/>
                </a:solidFill>
              </a:rPr>
              <a:t>in Europe</a:t>
            </a:r>
            <a:endParaRPr lang="ca-ES" sz="4400" kern="0" dirty="0" smtClean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766264" y="6529156"/>
            <a:ext cx="2133600" cy="476250"/>
          </a:xfrm>
        </p:spPr>
        <p:txBody>
          <a:bodyPr/>
          <a:lstStyle/>
          <a:p>
            <a:pPr>
              <a:defRPr/>
            </a:pPr>
            <a:fld id="{04331540-ACDC-45BA-91A1-159FD40A4F7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88575"/>
              </p:ext>
            </p:extLst>
          </p:nvPr>
        </p:nvGraphicFramePr>
        <p:xfrm>
          <a:off x="412196" y="763479"/>
          <a:ext cx="8947581" cy="624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Graph" r:id="rId4" imgW="10386000" imgH="7254360" progId="Origin95.Graph">
                  <p:embed/>
                </p:oleObj>
              </mc:Choice>
              <mc:Fallback>
                <p:oleObj name="Graph" r:id="rId4" imgW="10386000" imgH="7254360" progId="Origin95.Graph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196" y="763479"/>
                        <a:ext cx="8947581" cy="624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62000" y="274320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2400" b="1" dirty="0">
              <a:latin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7000" y="422275"/>
            <a:ext cx="9144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Effect of the intensity of cultural transmission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on the spread rate</a:t>
            </a:r>
            <a:endParaRPr lang="es-ES_tradnl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077200" y="4849460"/>
            <a:ext cx="11938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Fort, 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PNAS </a:t>
            </a:r>
            <a:r>
              <a:rPr lang="es-ES" sz="1600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2012)</a:t>
            </a:r>
            <a:endParaRPr lang="es-ES_tradnl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323424" y="5726096"/>
            <a:ext cx="328475" cy="43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3577702" y="5933318"/>
            <a:ext cx="909959" cy="51187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310906" y="6161103"/>
                <a:ext cx="2388094" cy="74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𝑚𝑎𝑥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 2.5</m:t>
                      </m:r>
                    </m:oMath>
                  </m:oMathPara>
                </a14:m>
                <a:endParaRPr lang="es-ES" sz="3200" dirty="0" smtClean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8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0906" y="6161103"/>
                <a:ext cx="2388094" cy="742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ipse 22"/>
          <p:cNvSpPr/>
          <p:nvPr/>
        </p:nvSpPr>
        <p:spPr>
          <a:xfrm>
            <a:off x="1919053" y="4857562"/>
            <a:ext cx="328475" cy="43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ector recto de flecha 23"/>
          <p:cNvCxnSpPr>
            <a:stCxn id="23" idx="2"/>
          </p:cNvCxnSpPr>
          <p:nvPr/>
        </p:nvCxnSpPr>
        <p:spPr>
          <a:xfrm flipH="1">
            <a:off x="941036" y="5075066"/>
            <a:ext cx="978017" cy="65103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-253011" y="5850380"/>
                <a:ext cx="2388094" cy="74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demic </a:t>
                </a:r>
              </a:p>
              <a:p>
                <a:pPr algn="ctr"/>
                <a:r>
                  <a:rPr lang="es-ES" sz="2800" dirty="0" err="1" smtClean="0">
                    <a:solidFill>
                      <a:srgbClr val="FF0000"/>
                    </a:solidFill>
                    <a:sym typeface="Symbol" pitchFamily="18" charset="2"/>
                  </a:rPr>
                  <a:t>speeds</a:t>
                </a:r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</a:p>
              <a:p>
                <a:pPr algn="ctr"/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3011" y="5850380"/>
                <a:ext cx="2388094" cy="742189"/>
              </a:xfrm>
              <a:prstGeom prst="rect">
                <a:avLst/>
              </a:prstGeom>
              <a:blipFill>
                <a:blip r:embed="rId7"/>
                <a:stretch>
                  <a:fillRect t="-51240" b="-66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3748777" y="4640802"/>
            <a:ext cx="329711" cy="798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 15"/>
          <p:cNvSpPr/>
          <p:nvPr/>
        </p:nvSpPr>
        <p:spPr>
          <a:xfrm>
            <a:off x="3951362" y="4543107"/>
            <a:ext cx="329711" cy="798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ángulo 16"/>
          <p:cNvSpPr/>
          <p:nvPr/>
        </p:nvSpPr>
        <p:spPr>
          <a:xfrm>
            <a:off x="3208589" y="4849460"/>
            <a:ext cx="329711" cy="798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023717" y="6472725"/>
            <a:ext cx="1905000" cy="457200"/>
          </a:xfrm>
        </p:spPr>
        <p:txBody>
          <a:bodyPr/>
          <a:lstStyle/>
          <a:p>
            <a:pPr>
              <a:defRPr/>
            </a:pPr>
            <a:fld id="{EA7C3CB1-CD16-41DF-B912-390AFEE964F0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5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84349"/>
              </p:ext>
            </p:extLst>
          </p:nvPr>
        </p:nvGraphicFramePr>
        <p:xfrm>
          <a:off x="1065278" y="1231233"/>
          <a:ext cx="8163541" cy="570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Graph" r:id="rId3" imgW="10386000" imgH="7254360" progId="Origin95.Graph">
                  <p:embed/>
                </p:oleObj>
              </mc:Choice>
              <mc:Fallback>
                <p:oleObj name="Graph" r:id="rId3" imgW="10386000" imgH="7254360" progId="Origin95.Graph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5278" y="1231233"/>
                        <a:ext cx="8163541" cy="5702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6 CuadroTexto"/>
          <p:cNvSpPr txBox="1"/>
          <p:nvPr/>
        </p:nvSpPr>
        <p:spPr>
          <a:xfrm>
            <a:off x="7145638" y="3922220"/>
            <a:ext cx="172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 smtClean="0">
                <a:solidFill>
                  <a:srgbClr val="0000FF"/>
                </a:solidFill>
              </a:rPr>
              <a:t>52%-100% </a:t>
            </a:r>
          </a:p>
          <a:p>
            <a:r>
              <a:rPr lang="en-HK" sz="2400" dirty="0" smtClean="0">
                <a:solidFill>
                  <a:srgbClr val="0000FF"/>
                </a:solidFill>
              </a:rPr>
              <a:t>demic </a:t>
            </a:r>
          </a:p>
          <a:p>
            <a:r>
              <a:rPr lang="en-HK" sz="2400" dirty="0" smtClean="0">
                <a:solidFill>
                  <a:srgbClr val="0000FF"/>
                </a:solidFill>
              </a:rPr>
              <a:t>effect</a:t>
            </a:r>
            <a:endParaRPr lang="en-HK" sz="2400" dirty="0">
              <a:solidFill>
                <a:srgbClr val="0000FF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295118" y="3579672"/>
            <a:ext cx="3746500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 flipV="1">
            <a:off x="5753550" y="3604988"/>
            <a:ext cx="16152" cy="2403876"/>
          </a:xfrm>
          <a:prstGeom prst="line">
            <a:avLst/>
          </a:prstGeom>
          <a:ln w="25400">
            <a:solidFill>
              <a:srgbClr val="0000FF"/>
            </a:solidFill>
            <a:prstDash val="solid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769702" y="3922220"/>
            <a:ext cx="117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dirty="0" smtClean="0">
                <a:solidFill>
                  <a:srgbClr val="0000FF"/>
                </a:solidFill>
              </a:rPr>
              <a:t>0-48% cultural effect</a:t>
            </a:r>
            <a:endParaRPr lang="en-HK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026234" y="0"/>
                <a:ext cx="7239000" cy="1828799"/>
              </a:xfrm>
              <a:prstGeom prst="rect">
                <a:avLst/>
              </a:prstGeom>
              <a:solidFill>
                <a:srgbClr val="EBFB15"/>
              </a:solidFill>
              <a:ln>
                <a:noFill/>
              </a:ln>
              <a:extLst/>
            </p:spPr>
            <p:txBody>
              <a:bodyPr lIns="92075" tIns="46038" rIns="92075" bIns="46038" anchor="ctr"/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  <a:sym typeface="Symbol" pitchFamily="18" charset="2"/>
                  </a:rPr>
                  <a:t>cultural effect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spread</m:t>
                        </m:r>
                        <m:r>
                          <a:rPr lang="es-E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rate</m:t>
                        </m:r>
                        <m:r>
                          <a:rPr lang="es-E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demic</m:t>
                        </m:r>
                        <m: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spread</m:t>
                        </m:r>
                        <m: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spread</m:t>
                        </m:r>
                        <m: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rate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sym typeface="Symbol" pitchFamily="18" charset="2"/>
                  </a:rPr>
                  <a:t>· 100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sym typeface="Symbol" pitchFamily="18" charset="2"/>
                  </a:rPr>
                  <a:t>demic effect 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demic</m:t>
                        </m:r>
                        <m: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spread</m:t>
                        </m:r>
                        <m: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spread</m:t>
                        </m:r>
                        <m: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rate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 pitchFamily="18" charset="2"/>
                  </a:rPr>
                  <a:t>·100</a:t>
                </a:r>
              </a:p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  <a:sym typeface="Symbol" pitchFamily="18" charset="2"/>
                  </a:rPr>
                  <a:t>demic effect + cultural effect = 100 %</a:t>
                </a:r>
                <a:endParaRPr lang="en-US" sz="2400" dirty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8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234" y="0"/>
                <a:ext cx="7239000" cy="1828799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822082" y="6424519"/>
            <a:ext cx="2420542" cy="3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Fort, 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PNAS </a:t>
            </a:r>
            <a:r>
              <a:rPr lang="es-ES" sz="1600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2012)</a:t>
            </a:r>
            <a:endParaRPr lang="es-ES_tradnl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527606" y="5805998"/>
            <a:ext cx="328475" cy="43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-399495" y="6132704"/>
                <a:ext cx="5628855" cy="74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previuos</m:t>
                          </m:r>
                          <m:r>
                            <a:rPr lang="es-E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slide</m:t>
                          </m:r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→</m:t>
                          </m:r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𝑚𝑎𝑥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 2.5</m:t>
                      </m:r>
                    </m:oMath>
                  </m:oMathPara>
                </a14:m>
                <a:endParaRPr lang="es-ES" sz="2800" dirty="0" smtClean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99495" y="6132704"/>
                <a:ext cx="5628855" cy="742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/>
          <p:cNvCxnSpPr/>
          <p:nvPr/>
        </p:nvCxnSpPr>
        <p:spPr>
          <a:xfrm flipV="1">
            <a:off x="4456591" y="5970221"/>
            <a:ext cx="284080" cy="42040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19" idx="1"/>
          </p:cNvCxnSpPr>
          <p:nvPr/>
        </p:nvCxnSpPr>
        <p:spPr>
          <a:xfrm flipH="1" flipV="1">
            <a:off x="3258105" y="4806926"/>
            <a:ext cx="1317605" cy="106277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6768537" y="4147168"/>
            <a:ext cx="465938" cy="7582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768537" y="6457211"/>
            <a:ext cx="2133600" cy="476250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7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82" y="865075"/>
            <a:ext cx="75723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0" y="-1"/>
            <a:ext cx="9144000" cy="7239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Two routes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3357242" y="4452888"/>
            <a:ext cx="1901228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2"/>
                </a:solidFill>
                <a:sym typeface="Symbol" pitchFamily="18" charset="2"/>
              </a:rPr>
              <a:t>sea </a:t>
            </a:r>
            <a:r>
              <a:rPr lang="es-ES" sz="2800" dirty="0" err="1" smtClean="0">
                <a:solidFill>
                  <a:schemeClr val="tx2"/>
                </a:solidFill>
                <a:sym typeface="Symbol" pitchFamily="18" charset="2"/>
              </a:rPr>
              <a:t>route</a:t>
            </a:r>
            <a:endParaRPr lang="es-ES_tradnl" sz="2000" i="1" dirty="0">
              <a:solidFill>
                <a:schemeClr val="tx2"/>
              </a:solidFill>
              <a:sym typeface="Symbol" pitchFamily="18" charset="2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4503634" y="4178893"/>
            <a:ext cx="1281869" cy="91918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 bwMode="auto">
          <a:xfrm>
            <a:off x="4971402" y="2508323"/>
            <a:ext cx="1387312" cy="9541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s-ES" sz="2800" smtClean="0">
                <a:solidFill>
                  <a:schemeClr val="tx2"/>
                </a:solidFill>
                <a:sym typeface="Symbol" pitchFamily="18" charset="2"/>
              </a:rPr>
              <a:t>inland    </a:t>
            </a:r>
          </a:p>
          <a:p>
            <a:pPr algn="r"/>
            <a:r>
              <a:rPr lang="es-ES" sz="2800" smtClean="0">
                <a:solidFill>
                  <a:schemeClr val="tx2"/>
                </a:solidFill>
                <a:sym typeface="Symbol" pitchFamily="18" charset="2"/>
              </a:rPr>
              <a:t>  route</a:t>
            </a:r>
            <a:endParaRPr lang="es-ES_tradnl" sz="2000" i="1" dirty="0">
              <a:solidFill>
                <a:schemeClr val="tx2"/>
              </a:solidFill>
              <a:sym typeface="Symbol" pitchFamily="18" charset="2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4037849" y="2291493"/>
            <a:ext cx="3311534" cy="251840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752931" y="4323031"/>
            <a:ext cx="979014" cy="10728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1527475" y="5223853"/>
            <a:ext cx="1087538" cy="1720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H="1" flipV="1">
            <a:off x="6033331" y="4809900"/>
            <a:ext cx="1316052" cy="28818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3803696" y="4178893"/>
            <a:ext cx="699938" cy="1441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8 Conector recto de flecha"/>
          <p:cNvCxnSpPr/>
          <p:nvPr/>
        </p:nvCxnSpPr>
        <p:spPr>
          <a:xfrm flipH="1">
            <a:off x="5785504" y="4765665"/>
            <a:ext cx="247827" cy="33241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352433" y="5744392"/>
            <a:ext cx="7334367" cy="4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sym typeface="Symbol" pitchFamily="18" charset="2"/>
              </a:rPr>
              <a:t>Fort, </a:t>
            </a:r>
            <a:r>
              <a:rPr lang="es-ES" sz="2000" i="1" dirty="0" smtClean="0">
                <a:solidFill>
                  <a:srgbClr val="FF0000"/>
                </a:solidFill>
                <a:sym typeface="Symbol" pitchFamily="18" charset="2"/>
              </a:rPr>
              <a:t>J. R. Soc. Interface </a:t>
            </a:r>
            <a:r>
              <a:rPr lang="es-ES" sz="2000" dirty="0" smtClean="0">
                <a:solidFill>
                  <a:srgbClr val="FF0000"/>
                </a:solidFill>
                <a:sym typeface="Symbol" pitchFamily="18" charset="2"/>
              </a:rPr>
              <a:t>(2015)</a:t>
            </a:r>
            <a:endParaRPr lang="es-ES_tradnl" sz="2000" i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9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1"/>
    </mc:Choice>
    <mc:Fallback xmlns="">
      <p:transition spd="slow" advTm="2055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268" y="2299629"/>
            <a:ext cx="4321680" cy="3493616"/>
            <a:chOff x="1565029" y="2457513"/>
            <a:chExt cx="5053965" cy="4085590"/>
          </a:xfrm>
        </p:grpSpPr>
        <p:sp>
          <p:nvSpPr>
            <p:cNvPr id="3" name="object 3"/>
            <p:cNvSpPr/>
            <p:nvPr/>
          </p:nvSpPr>
          <p:spPr>
            <a:xfrm>
              <a:off x="1650373" y="6457187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616" y="0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0477" y="6457187"/>
              <a:ext cx="4890770" cy="78105"/>
            </a:xfrm>
            <a:custGeom>
              <a:avLst/>
              <a:gdLst/>
              <a:ahLst/>
              <a:cxnLst/>
              <a:rect l="l" t="t" r="r" b="b"/>
              <a:pathLst>
                <a:path w="4890770" h="78104">
                  <a:moveTo>
                    <a:pt x="138683" y="0"/>
                  </a:moveTo>
                  <a:lnTo>
                    <a:pt x="138683" y="38099"/>
                  </a:lnTo>
                </a:path>
                <a:path w="4890770" h="78104">
                  <a:moveTo>
                    <a:pt x="278891" y="0"/>
                  </a:moveTo>
                  <a:lnTo>
                    <a:pt x="278891" y="38099"/>
                  </a:lnTo>
                </a:path>
                <a:path w="4890770" h="78104">
                  <a:moveTo>
                    <a:pt x="419099" y="0"/>
                  </a:moveTo>
                  <a:lnTo>
                    <a:pt x="419099" y="38099"/>
                  </a:lnTo>
                </a:path>
                <a:path w="4890770" h="78104">
                  <a:moveTo>
                    <a:pt x="557783" y="0"/>
                  </a:moveTo>
                  <a:lnTo>
                    <a:pt x="557783" y="38099"/>
                  </a:lnTo>
                </a:path>
                <a:path w="4890770" h="78104">
                  <a:moveTo>
                    <a:pt x="838199" y="0"/>
                  </a:moveTo>
                  <a:lnTo>
                    <a:pt x="838199" y="38099"/>
                  </a:lnTo>
                </a:path>
                <a:path w="4890770" h="78104">
                  <a:moveTo>
                    <a:pt x="976883" y="0"/>
                  </a:moveTo>
                  <a:lnTo>
                    <a:pt x="976883" y="38099"/>
                  </a:lnTo>
                </a:path>
                <a:path w="4890770" h="78104">
                  <a:moveTo>
                    <a:pt x="1117091" y="0"/>
                  </a:moveTo>
                  <a:lnTo>
                    <a:pt x="1117091" y="38099"/>
                  </a:lnTo>
                </a:path>
                <a:path w="4890770" h="78104">
                  <a:moveTo>
                    <a:pt x="1257299" y="0"/>
                  </a:moveTo>
                  <a:lnTo>
                    <a:pt x="1257299" y="38099"/>
                  </a:lnTo>
                </a:path>
                <a:path w="4890770" h="78104">
                  <a:moveTo>
                    <a:pt x="1537712" y="0"/>
                  </a:moveTo>
                  <a:lnTo>
                    <a:pt x="1537712" y="38099"/>
                  </a:lnTo>
                </a:path>
                <a:path w="4890770" h="78104">
                  <a:moveTo>
                    <a:pt x="1676396" y="0"/>
                  </a:moveTo>
                  <a:lnTo>
                    <a:pt x="1676396" y="38099"/>
                  </a:lnTo>
                </a:path>
                <a:path w="4890770" h="78104">
                  <a:moveTo>
                    <a:pt x="1816604" y="0"/>
                  </a:moveTo>
                  <a:lnTo>
                    <a:pt x="1816604" y="38099"/>
                  </a:lnTo>
                </a:path>
                <a:path w="4890770" h="78104">
                  <a:moveTo>
                    <a:pt x="1956812" y="0"/>
                  </a:moveTo>
                  <a:lnTo>
                    <a:pt x="1956812" y="38099"/>
                  </a:lnTo>
                </a:path>
                <a:path w="4890770" h="78104">
                  <a:moveTo>
                    <a:pt x="2235704" y="0"/>
                  </a:moveTo>
                  <a:lnTo>
                    <a:pt x="2235704" y="38099"/>
                  </a:lnTo>
                </a:path>
                <a:path w="4890770" h="78104">
                  <a:moveTo>
                    <a:pt x="2375912" y="0"/>
                  </a:moveTo>
                  <a:lnTo>
                    <a:pt x="2375912" y="38099"/>
                  </a:lnTo>
                </a:path>
                <a:path w="4890770" h="78104">
                  <a:moveTo>
                    <a:pt x="2514596" y="0"/>
                  </a:moveTo>
                  <a:lnTo>
                    <a:pt x="2514596" y="38099"/>
                  </a:lnTo>
                </a:path>
                <a:path w="4890770" h="78104">
                  <a:moveTo>
                    <a:pt x="2654804" y="0"/>
                  </a:moveTo>
                  <a:lnTo>
                    <a:pt x="2654804" y="38099"/>
                  </a:lnTo>
                </a:path>
                <a:path w="4890770" h="78104">
                  <a:moveTo>
                    <a:pt x="2933696" y="0"/>
                  </a:moveTo>
                  <a:lnTo>
                    <a:pt x="2933696" y="38099"/>
                  </a:lnTo>
                </a:path>
                <a:path w="4890770" h="78104">
                  <a:moveTo>
                    <a:pt x="3073904" y="0"/>
                  </a:moveTo>
                  <a:lnTo>
                    <a:pt x="3073904" y="38099"/>
                  </a:lnTo>
                </a:path>
                <a:path w="4890770" h="78104">
                  <a:moveTo>
                    <a:pt x="3214112" y="0"/>
                  </a:moveTo>
                  <a:lnTo>
                    <a:pt x="3214112" y="38099"/>
                  </a:lnTo>
                </a:path>
                <a:path w="4890770" h="78104">
                  <a:moveTo>
                    <a:pt x="3354320" y="0"/>
                  </a:moveTo>
                  <a:lnTo>
                    <a:pt x="3354320" y="38099"/>
                  </a:lnTo>
                </a:path>
                <a:path w="4890770" h="78104">
                  <a:moveTo>
                    <a:pt x="3633212" y="0"/>
                  </a:moveTo>
                  <a:lnTo>
                    <a:pt x="3633212" y="38099"/>
                  </a:lnTo>
                </a:path>
                <a:path w="4890770" h="78104">
                  <a:moveTo>
                    <a:pt x="3773420" y="0"/>
                  </a:moveTo>
                  <a:lnTo>
                    <a:pt x="3773420" y="38099"/>
                  </a:lnTo>
                </a:path>
                <a:path w="4890770" h="78104">
                  <a:moveTo>
                    <a:pt x="3913628" y="0"/>
                  </a:moveTo>
                  <a:lnTo>
                    <a:pt x="3913628" y="38099"/>
                  </a:lnTo>
                </a:path>
                <a:path w="4890770" h="78104">
                  <a:moveTo>
                    <a:pt x="4052312" y="0"/>
                  </a:moveTo>
                  <a:lnTo>
                    <a:pt x="4052312" y="38099"/>
                  </a:lnTo>
                </a:path>
                <a:path w="4890770" h="78104">
                  <a:moveTo>
                    <a:pt x="4331204" y="0"/>
                  </a:moveTo>
                  <a:lnTo>
                    <a:pt x="4331204" y="38099"/>
                  </a:lnTo>
                </a:path>
                <a:path w="4890770" h="78104">
                  <a:moveTo>
                    <a:pt x="4471412" y="0"/>
                  </a:moveTo>
                  <a:lnTo>
                    <a:pt x="4471412" y="38099"/>
                  </a:lnTo>
                </a:path>
                <a:path w="4890770" h="78104">
                  <a:moveTo>
                    <a:pt x="4611620" y="0"/>
                  </a:moveTo>
                  <a:lnTo>
                    <a:pt x="4611620" y="38099"/>
                  </a:lnTo>
                </a:path>
                <a:path w="4890770" h="78104">
                  <a:moveTo>
                    <a:pt x="4750304" y="0"/>
                  </a:moveTo>
                  <a:lnTo>
                    <a:pt x="4750304" y="38099"/>
                  </a:lnTo>
                </a:path>
                <a:path w="4890770" h="78104">
                  <a:moveTo>
                    <a:pt x="0" y="0"/>
                  </a:moveTo>
                  <a:lnTo>
                    <a:pt x="0" y="77723"/>
                  </a:lnTo>
                </a:path>
                <a:path w="4890770" h="78104">
                  <a:moveTo>
                    <a:pt x="697991" y="0"/>
                  </a:moveTo>
                  <a:lnTo>
                    <a:pt x="697991" y="77723"/>
                  </a:lnTo>
                </a:path>
                <a:path w="4890770" h="78104">
                  <a:moveTo>
                    <a:pt x="1397504" y="0"/>
                  </a:moveTo>
                  <a:lnTo>
                    <a:pt x="1397504" y="77723"/>
                  </a:lnTo>
                </a:path>
                <a:path w="4890770" h="78104">
                  <a:moveTo>
                    <a:pt x="2095496" y="0"/>
                  </a:moveTo>
                  <a:lnTo>
                    <a:pt x="2095496" y="77723"/>
                  </a:lnTo>
                </a:path>
                <a:path w="4890770" h="78104">
                  <a:moveTo>
                    <a:pt x="2793488" y="0"/>
                  </a:moveTo>
                  <a:lnTo>
                    <a:pt x="2793488" y="77723"/>
                  </a:lnTo>
                </a:path>
                <a:path w="4890770" h="78104">
                  <a:moveTo>
                    <a:pt x="3494528" y="0"/>
                  </a:moveTo>
                  <a:lnTo>
                    <a:pt x="3494528" y="77723"/>
                  </a:lnTo>
                </a:path>
                <a:path w="4890770" h="78104">
                  <a:moveTo>
                    <a:pt x="4192520" y="0"/>
                  </a:moveTo>
                  <a:lnTo>
                    <a:pt x="4192520" y="77723"/>
                  </a:lnTo>
                </a:path>
                <a:path w="4890770" h="78104">
                  <a:moveTo>
                    <a:pt x="4890512" y="0"/>
                  </a:moveTo>
                  <a:lnTo>
                    <a:pt x="4890512" y="77723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0373" y="2467355"/>
              <a:ext cx="0" cy="3990340"/>
            </a:xfrm>
            <a:custGeom>
              <a:avLst/>
              <a:gdLst/>
              <a:ahLst/>
              <a:cxnLst/>
              <a:rect l="l" t="t" r="r" b="b"/>
              <a:pathLst>
                <a:path h="3990340">
                  <a:moveTo>
                    <a:pt x="0" y="3989831"/>
                  </a:moveTo>
                  <a:lnTo>
                    <a:pt x="0" y="0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2649" y="2467355"/>
              <a:ext cx="78105" cy="3909060"/>
            </a:xfrm>
            <a:custGeom>
              <a:avLst/>
              <a:gdLst/>
              <a:ahLst/>
              <a:cxnLst/>
              <a:rect l="l" t="t" r="r" b="b"/>
              <a:pathLst>
                <a:path w="78105" h="3909060">
                  <a:moveTo>
                    <a:pt x="77723" y="3909059"/>
                  </a:moveTo>
                  <a:lnTo>
                    <a:pt x="39623" y="3909059"/>
                  </a:lnTo>
                </a:path>
                <a:path w="78105" h="3909060">
                  <a:moveTo>
                    <a:pt x="77723" y="3691127"/>
                  </a:moveTo>
                  <a:lnTo>
                    <a:pt x="39623" y="3691127"/>
                  </a:lnTo>
                </a:path>
                <a:path w="78105" h="3909060">
                  <a:moveTo>
                    <a:pt x="77723" y="3581399"/>
                  </a:moveTo>
                  <a:lnTo>
                    <a:pt x="39623" y="3581399"/>
                  </a:lnTo>
                </a:path>
                <a:path w="78105" h="3909060">
                  <a:moveTo>
                    <a:pt x="77723" y="3473195"/>
                  </a:moveTo>
                  <a:lnTo>
                    <a:pt x="39623" y="3473195"/>
                  </a:lnTo>
                </a:path>
                <a:path w="78105" h="3909060">
                  <a:moveTo>
                    <a:pt x="77723" y="3364991"/>
                  </a:moveTo>
                  <a:lnTo>
                    <a:pt x="39623" y="3364991"/>
                  </a:lnTo>
                </a:path>
                <a:path w="78105" h="3909060">
                  <a:moveTo>
                    <a:pt x="77723" y="3148583"/>
                  </a:moveTo>
                  <a:lnTo>
                    <a:pt x="39623" y="3148583"/>
                  </a:lnTo>
                </a:path>
                <a:path w="78105" h="3909060">
                  <a:moveTo>
                    <a:pt x="77723" y="3040379"/>
                  </a:moveTo>
                  <a:lnTo>
                    <a:pt x="39623" y="3040379"/>
                  </a:lnTo>
                </a:path>
                <a:path w="78105" h="3909060">
                  <a:moveTo>
                    <a:pt x="77723" y="2932175"/>
                  </a:moveTo>
                  <a:lnTo>
                    <a:pt x="39623" y="2932175"/>
                  </a:lnTo>
                </a:path>
                <a:path w="78105" h="3909060">
                  <a:moveTo>
                    <a:pt x="77723" y="2822447"/>
                  </a:moveTo>
                  <a:lnTo>
                    <a:pt x="39623" y="2822447"/>
                  </a:lnTo>
                </a:path>
                <a:path w="78105" h="3909060">
                  <a:moveTo>
                    <a:pt x="77723" y="2604515"/>
                  </a:moveTo>
                  <a:lnTo>
                    <a:pt x="39623" y="2604515"/>
                  </a:lnTo>
                </a:path>
                <a:path w="78105" h="3909060">
                  <a:moveTo>
                    <a:pt x="77723" y="2496311"/>
                  </a:moveTo>
                  <a:lnTo>
                    <a:pt x="39623" y="2496311"/>
                  </a:lnTo>
                </a:path>
                <a:path w="78105" h="3909060">
                  <a:moveTo>
                    <a:pt x="77723" y="2388107"/>
                  </a:moveTo>
                  <a:lnTo>
                    <a:pt x="39623" y="2388107"/>
                  </a:lnTo>
                </a:path>
                <a:path w="78105" h="3909060">
                  <a:moveTo>
                    <a:pt x="77723" y="2279903"/>
                  </a:moveTo>
                  <a:lnTo>
                    <a:pt x="39623" y="2279903"/>
                  </a:lnTo>
                </a:path>
                <a:path w="78105" h="3909060">
                  <a:moveTo>
                    <a:pt x="77723" y="2063495"/>
                  </a:moveTo>
                  <a:lnTo>
                    <a:pt x="39623" y="2063495"/>
                  </a:lnTo>
                </a:path>
                <a:path w="78105" h="3909060">
                  <a:moveTo>
                    <a:pt x="77723" y="1953767"/>
                  </a:moveTo>
                  <a:lnTo>
                    <a:pt x="39623" y="1953767"/>
                  </a:lnTo>
                </a:path>
                <a:path w="78105" h="3909060">
                  <a:moveTo>
                    <a:pt x="77723" y="1845563"/>
                  </a:moveTo>
                  <a:lnTo>
                    <a:pt x="39623" y="1845563"/>
                  </a:lnTo>
                </a:path>
                <a:path w="78105" h="3909060">
                  <a:moveTo>
                    <a:pt x="77723" y="1737359"/>
                  </a:moveTo>
                  <a:lnTo>
                    <a:pt x="39623" y="1737359"/>
                  </a:lnTo>
                </a:path>
                <a:path w="78105" h="3909060">
                  <a:moveTo>
                    <a:pt x="77723" y="1519427"/>
                  </a:moveTo>
                  <a:lnTo>
                    <a:pt x="39623" y="1519427"/>
                  </a:lnTo>
                </a:path>
                <a:path w="78105" h="3909060">
                  <a:moveTo>
                    <a:pt x="77723" y="1411223"/>
                  </a:moveTo>
                  <a:lnTo>
                    <a:pt x="39623" y="1411223"/>
                  </a:lnTo>
                </a:path>
                <a:path w="78105" h="3909060">
                  <a:moveTo>
                    <a:pt x="77723" y="1303019"/>
                  </a:moveTo>
                  <a:lnTo>
                    <a:pt x="39623" y="1303019"/>
                  </a:lnTo>
                </a:path>
                <a:path w="78105" h="3909060">
                  <a:moveTo>
                    <a:pt x="77723" y="1193291"/>
                  </a:moveTo>
                  <a:lnTo>
                    <a:pt x="39623" y="1193291"/>
                  </a:lnTo>
                </a:path>
                <a:path w="78105" h="3909060">
                  <a:moveTo>
                    <a:pt x="77723" y="976883"/>
                  </a:moveTo>
                  <a:lnTo>
                    <a:pt x="39623" y="976883"/>
                  </a:lnTo>
                </a:path>
                <a:path w="78105" h="3909060">
                  <a:moveTo>
                    <a:pt x="77723" y="868679"/>
                  </a:moveTo>
                  <a:lnTo>
                    <a:pt x="39623" y="868679"/>
                  </a:lnTo>
                </a:path>
                <a:path w="78105" h="3909060">
                  <a:moveTo>
                    <a:pt x="77723" y="760475"/>
                  </a:moveTo>
                  <a:lnTo>
                    <a:pt x="39623" y="760475"/>
                  </a:lnTo>
                </a:path>
                <a:path w="78105" h="3909060">
                  <a:moveTo>
                    <a:pt x="77723" y="650747"/>
                  </a:moveTo>
                  <a:lnTo>
                    <a:pt x="39623" y="650747"/>
                  </a:lnTo>
                </a:path>
                <a:path w="78105" h="3909060">
                  <a:moveTo>
                    <a:pt x="77723" y="434339"/>
                  </a:moveTo>
                  <a:lnTo>
                    <a:pt x="39623" y="434339"/>
                  </a:lnTo>
                </a:path>
                <a:path w="78105" h="3909060">
                  <a:moveTo>
                    <a:pt x="77723" y="324611"/>
                  </a:moveTo>
                  <a:lnTo>
                    <a:pt x="39623" y="324611"/>
                  </a:lnTo>
                </a:path>
                <a:path w="78105" h="3909060">
                  <a:moveTo>
                    <a:pt x="77723" y="216407"/>
                  </a:moveTo>
                  <a:lnTo>
                    <a:pt x="39623" y="216407"/>
                  </a:lnTo>
                </a:path>
                <a:path w="78105" h="3909060">
                  <a:moveTo>
                    <a:pt x="77723" y="108203"/>
                  </a:moveTo>
                  <a:lnTo>
                    <a:pt x="39623" y="108203"/>
                  </a:lnTo>
                </a:path>
                <a:path w="78105" h="3909060">
                  <a:moveTo>
                    <a:pt x="77723" y="3799331"/>
                  </a:moveTo>
                  <a:lnTo>
                    <a:pt x="0" y="3799331"/>
                  </a:lnTo>
                </a:path>
                <a:path w="78105" h="3909060">
                  <a:moveTo>
                    <a:pt x="77723" y="3256787"/>
                  </a:moveTo>
                  <a:lnTo>
                    <a:pt x="0" y="3256787"/>
                  </a:lnTo>
                </a:path>
                <a:path w="78105" h="3909060">
                  <a:moveTo>
                    <a:pt x="77723" y="2714243"/>
                  </a:moveTo>
                  <a:lnTo>
                    <a:pt x="0" y="2714243"/>
                  </a:lnTo>
                </a:path>
                <a:path w="78105" h="3909060">
                  <a:moveTo>
                    <a:pt x="77723" y="2171699"/>
                  </a:moveTo>
                  <a:lnTo>
                    <a:pt x="0" y="2171699"/>
                  </a:lnTo>
                </a:path>
                <a:path w="78105" h="3909060">
                  <a:moveTo>
                    <a:pt x="77723" y="1627631"/>
                  </a:moveTo>
                  <a:lnTo>
                    <a:pt x="0" y="1627631"/>
                  </a:lnTo>
                </a:path>
                <a:path w="78105" h="3909060">
                  <a:moveTo>
                    <a:pt x="77723" y="1085087"/>
                  </a:moveTo>
                  <a:lnTo>
                    <a:pt x="0" y="1085087"/>
                  </a:lnTo>
                </a:path>
                <a:path w="78105" h="3909060">
                  <a:moveTo>
                    <a:pt x="77723" y="542543"/>
                  </a:moveTo>
                  <a:lnTo>
                    <a:pt x="0" y="542543"/>
                  </a:lnTo>
                </a:path>
                <a:path w="78105" h="3909060">
                  <a:moveTo>
                    <a:pt x="77723" y="0"/>
                  </a:moveTo>
                  <a:lnTo>
                    <a:pt x="0" y="0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6753" y="5891783"/>
              <a:ext cx="403860" cy="391795"/>
            </a:xfrm>
            <a:custGeom>
              <a:avLst/>
              <a:gdLst/>
              <a:ahLst/>
              <a:cxnLst/>
              <a:rect l="l" t="t" r="r" b="b"/>
              <a:pathLst>
                <a:path w="403860" h="391795">
                  <a:moveTo>
                    <a:pt x="30480" y="361188"/>
                  </a:moveTo>
                  <a:lnTo>
                    <a:pt x="0" y="361188"/>
                  </a:lnTo>
                  <a:lnTo>
                    <a:pt x="0" y="391668"/>
                  </a:lnTo>
                  <a:lnTo>
                    <a:pt x="30480" y="391668"/>
                  </a:lnTo>
                  <a:lnTo>
                    <a:pt x="30480" y="361188"/>
                  </a:lnTo>
                  <a:close/>
                </a:path>
                <a:path w="403860" h="391795">
                  <a:moveTo>
                    <a:pt x="403860" y="0"/>
                  </a:moveTo>
                  <a:lnTo>
                    <a:pt x="373380" y="0"/>
                  </a:lnTo>
                  <a:lnTo>
                    <a:pt x="373380" y="3048"/>
                  </a:lnTo>
                  <a:lnTo>
                    <a:pt x="403860" y="3048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0477" y="2586227"/>
              <a:ext cx="2639695" cy="3655060"/>
            </a:xfrm>
            <a:custGeom>
              <a:avLst/>
              <a:gdLst/>
              <a:ahLst/>
              <a:cxnLst/>
              <a:rect l="l" t="t" r="r" b="b"/>
              <a:pathLst>
                <a:path w="2639695" h="3655060">
                  <a:moveTo>
                    <a:pt x="0" y="3654551"/>
                  </a:moveTo>
                  <a:lnTo>
                    <a:pt x="53339" y="3584447"/>
                  </a:lnTo>
                </a:path>
                <a:path w="2639695" h="3655060">
                  <a:moveTo>
                    <a:pt x="123443" y="3493007"/>
                  </a:moveTo>
                  <a:lnTo>
                    <a:pt x="176783" y="3424427"/>
                  </a:lnTo>
                </a:path>
                <a:path w="2639695" h="3655060">
                  <a:moveTo>
                    <a:pt x="246887" y="3331463"/>
                  </a:moveTo>
                  <a:lnTo>
                    <a:pt x="298703" y="3264407"/>
                  </a:lnTo>
                </a:path>
                <a:path w="2639695" h="3655060">
                  <a:moveTo>
                    <a:pt x="368807" y="3171443"/>
                  </a:moveTo>
                  <a:lnTo>
                    <a:pt x="374903" y="3165347"/>
                  </a:lnTo>
                  <a:lnTo>
                    <a:pt x="420623" y="3101339"/>
                  </a:lnTo>
                </a:path>
                <a:path w="2639695" h="3655060">
                  <a:moveTo>
                    <a:pt x="487679" y="3006851"/>
                  </a:moveTo>
                  <a:lnTo>
                    <a:pt x="537971" y="2936747"/>
                  </a:lnTo>
                </a:path>
                <a:path w="2639695" h="3655060">
                  <a:moveTo>
                    <a:pt x="605027" y="2842259"/>
                  </a:moveTo>
                  <a:lnTo>
                    <a:pt x="655319" y="2772155"/>
                  </a:lnTo>
                </a:path>
                <a:path w="2639695" h="3655060">
                  <a:moveTo>
                    <a:pt x="723899" y="2677667"/>
                  </a:moveTo>
                  <a:lnTo>
                    <a:pt x="772667" y="2607563"/>
                  </a:lnTo>
                </a:path>
                <a:path w="2639695" h="3655060">
                  <a:moveTo>
                    <a:pt x="841247" y="2511551"/>
                  </a:moveTo>
                  <a:lnTo>
                    <a:pt x="890015" y="2442971"/>
                  </a:lnTo>
                </a:path>
                <a:path w="2639695" h="3655060">
                  <a:moveTo>
                    <a:pt x="958595" y="2346959"/>
                  </a:moveTo>
                  <a:lnTo>
                    <a:pt x="1007363" y="2276855"/>
                  </a:lnTo>
                </a:path>
                <a:path w="2639695" h="3655060">
                  <a:moveTo>
                    <a:pt x="1074419" y="2182367"/>
                  </a:moveTo>
                  <a:lnTo>
                    <a:pt x="1126235" y="2112263"/>
                  </a:lnTo>
                </a:path>
                <a:path w="2639695" h="3655060">
                  <a:moveTo>
                    <a:pt x="1191767" y="2017775"/>
                  </a:moveTo>
                  <a:lnTo>
                    <a:pt x="1243583" y="1947671"/>
                  </a:lnTo>
                </a:path>
                <a:path w="2639695" h="3655060">
                  <a:moveTo>
                    <a:pt x="1310639" y="1853183"/>
                  </a:moveTo>
                  <a:lnTo>
                    <a:pt x="1360928" y="1783079"/>
                  </a:lnTo>
                </a:path>
                <a:path w="2639695" h="3655060">
                  <a:moveTo>
                    <a:pt x="1427984" y="1688591"/>
                  </a:moveTo>
                  <a:lnTo>
                    <a:pt x="1476752" y="1618487"/>
                  </a:lnTo>
                </a:path>
                <a:path w="2639695" h="3655060">
                  <a:moveTo>
                    <a:pt x="1545332" y="1522475"/>
                  </a:moveTo>
                  <a:lnTo>
                    <a:pt x="1594100" y="1452371"/>
                  </a:lnTo>
                </a:path>
                <a:path w="2639695" h="3655060">
                  <a:moveTo>
                    <a:pt x="1662680" y="1357883"/>
                  </a:moveTo>
                  <a:lnTo>
                    <a:pt x="1712972" y="1287779"/>
                  </a:lnTo>
                </a:path>
                <a:path w="2639695" h="3655060">
                  <a:moveTo>
                    <a:pt x="1780028" y="1193291"/>
                  </a:moveTo>
                  <a:lnTo>
                    <a:pt x="1805936" y="1156715"/>
                  </a:lnTo>
                </a:path>
                <a:path w="2639695" h="3655060">
                  <a:moveTo>
                    <a:pt x="1805936" y="1156715"/>
                  </a:moveTo>
                  <a:lnTo>
                    <a:pt x="1856228" y="1086611"/>
                  </a:lnTo>
                </a:path>
                <a:path w="2639695" h="3655060">
                  <a:moveTo>
                    <a:pt x="1924808" y="992123"/>
                  </a:moveTo>
                  <a:lnTo>
                    <a:pt x="1975100" y="922019"/>
                  </a:lnTo>
                </a:path>
                <a:path w="2639695" h="3655060">
                  <a:moveTo>
                    <a:pt x="2043680" y="827531"/>
                  </a:moveTo>
                  <a:lnTo>
                    <a:pt x="2092448" y="758951"/>
                  </a:lnTo>
                </a:path>
                <a:path w="2639695" h="3655060">
                  <a:moveTo>
                    <a:pt x="2161028" y="662939"/>
                  </a:moveTo>
                  <a:lnTo>
                    <a:pt x="2211320" y="592835"/>
                  </a:lnTo>
                </a:path>
                <a:path w="2639695" h="3655060">
                  <a:moveTo>
                    <a:pt x="2278376" y="498347"/>
                  </a:moveTo>
                  <a:lnTo>
                    <a:pt x="2330192" y="428243"/>
                  </a:lnTo>
                </a:path>
                <a:path w="2639695" h="3655060">
                  <a:moveTo>
                    <a:pt x="2397248" y="333755"/>
                  </a:moveTo>
                  <a:lnTo>
                    <a:pt x="2447540" y="265175"/>
                  </a:lnTo>
                </a:path>
                <a:path w="2639695" h="3655060">
                  <a:moveTo>
                    <a:pt x="2470400" y="233171"/>
                  </a:moveTo>
                  <a:lnTo>
                    <a:pt x="2520692" y="163067"/>
                  </a:lnTo>
                </a:path>
                <a:path w="2639695" h="3655060">
                  <a:moveTo>
                    <a:pt x="2589272" y="68579"/>
                  </a:moveTo>
                  <a:lnTo>
                    <a:pt x="2639564" y="0"/>
                  </a:lnTo>
                </a:path>
              </a:pathLst>
            </a:custGeom>
            <a:ln w="191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8621" y="2467355"/>
              <a:ext cx="17145" cy="22860"/>
            </a:xfrm>
            <a:custGeom>
              <a:avLst/>
              <a:gdLst/>
              <a:ahLst/>
              <a:cxnLst/>
              <a:rect l="l" t="t" r="r" b="b"/>
              <a:pathLst>
                <a:path w="17145" h="22860">
                  <a:moveTo>
                    <a:pt x="0" y="22859"/>
                  </a:moveTo>
                  <a:lnTo>
                    <a:pt x="16763" y="0"/>
                  </a:lnTo>
                </a:path>
              </a:pathLst>
            </a:custGeom>
            <a:ln w="191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6753" y="5891783"/>
              <a:ext cx="403860" cy="391795"/>
            </a:xfrm>
            <a:custGeom>
              <a:avLst/>
              <a:gdLst/>
              <a:ahLst/>
              <a:cxnLst/>
              <a:rect l="l" t="t" r="r" b="b"/>
              <a:pathLst>
                <a:path w="403860" h="391795">
                  <a:moveTo>
                    <a:pt x="30480" y="361188"/>
                  </a:moveTo>
                  <a:lnTo>
                    <a:pt x="0" y="361188"/>
                  </a:lnTo>
                  <a:lnTo>
                    <a:pt x="0" y="391668"/>
                  </a:lnTo>
                  <a:lnTo>
                    <a:pt x="30480" y="391668"/>
                  </a:lnTo>
                  <a:lnTo>
                    <a:pt x="30480" y="361188"/>
                  </a:lnTo>
                  <a:close/>
                </a:path>
                <a:path w="403860" h="391795">
                  <a:moveTo>
                    <a:pt x="403860" y="0"/>
                  </a:moveTo>
                  <a:lnTo>
                    <a:pt x="373380" y="0"/>
                  </a:lnTo>
                  <a:lnTo>
                    <a:pt x="373380" y="3048"/>
                  </a:lnTo>
                  <a:lnTo>
                    <a:pt x="403860" y="3048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6546" y="585063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621" y="0"/>
                  </a:lnTo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5757" y="584453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3677" y="330098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0"/>
                  </a:moveTo>
                  <a:lnTo>
                    <a:pt x="0" y="19811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95577" y="330098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95221" y="3015995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5">
                  <a:moveTo>
                    <a:pt x="0" y="0"/>
                  </a:moveTo>
                  <a:lnTo>
                    <a:pt x="0" y="115823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7121" y="301599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48333" y="352043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0"/>
                  </a:moveTo>
                  <a:lnTo>
                    <a:pt x="0" y="16763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08709" y="352043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86546" y="589635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621" y="0"/>
                  </a:lnTo>
                </a:path>
              </a:pathLst>
            </a:custGeom>
            <a:ln w="91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55757" y="5900927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3677" y="3436619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5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95577" y="350367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95221" y="3393947"/>
              <a:ext cx="0" cy="109855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727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57121" y="350367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8333" y="3611879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859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08709" y="363473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0477" y="2488691"/>
              <a:ext cx="4864735" cy="3778250"/>
            </a:xfrm>
            <a:custGeom>
              <a:avLst/>
              <a:gdLst/>
              <a:ahLst/>
              <a:cxnLst/>
              <a:rect l="l" t="t" r="r" b="b"/>
              <a:pathLst>
                <a:path w="4864734" h="3778250">
                  <a:moveTo>
                    <a:pt x="0" y="3777995"/>
                  </a:moveTo>
                  <a:lnTo>
                    <a:pt x="67055" y="3726179"/>
                  </a:lnTo>
                </a:path>
                <a:path w="4864734" h="3778250">
                  <a:moveTo>
                    <a:pt x="160019" y="3653027"/>
                  </a:moveTo>
                  <a:lnTo>
                    <a:pt x="228599" y="3601211"/>
                  </a:lnTo>
                </a:path>
                <a:path w="4864734" h="3778250">
                  <a:moveTo>
                    <a:pt x="320039" y="3529583"/>
                  </a:moveTo>
                  <a:lnTo>
                    <a:pt x="387095" y="3477767"/>
                  </a:lnTo>
                </a:path>
                <a:path w="4864734" h="3778250">
                  <a:moveTo>
                    <a:pt x="480059" y="3404615"/>
                  </a:moveTo>
                  <a:lnTo>
                    <a:pt x="489203" y="3398519"/>
                  </a:lnTo>
                  <a:lnTo>
                    <a:pt x="548639" y="3352799"/>
                  </a:lnTo>
                </a:path>
                <a:path w="4864734" h="3778250">
                  <a:moveTo>
                    <a:pt x="640079" y="3281171"/>
                  </a:moveTo>
                  <a:lnTo>
                    <a:pt x="707135" y="3229355"/>
                  </a:lnTo>
                </a:path>
                <a:path w="4864734" h="3778250">
                  <a:moveTo>
                    <a:pt x="800099" y="3156203"/>
                  </a:moveTo>
                  <a:lnTo>
                    <a:pt x="867155" y="3102863"/>
                  </a:lnTo>
                </a:path>
                <a:path w="4864734" h="3778250">
                  <a:moveTo>
                    <a:pt x="960119" y="3032759"/>
                  </a:moveTo>
                  <a:lnTo>
                    <a:pt x="1027175" y="2980943"/>
                  </a:lnTo>
                </a:path>
                <a:path w="4864734" h="3778250">
                  <a:moveTo>
                    <a:pt x="1120139" y="2907791"/>
                  </a:moveTo>
                  <a:lnTo>
                    <a:pt x="1187195" y="2854451"/>
                  </a:lnTo>
                </a:path>
                <a:path w="4864734" h="3778250">
                  <a:moveTo>
                    <a:pt x="1280159" y="2784347"/>
                  </a:moveTo>
                  <a:lnTo>
                    <a:pt x="1348736" y="2731007"/>
                  </a:lnTo>
                </a:path>
                <a:path w="4864734" h="3778250">
                  <a:moveTo>
                    <a:pt x="1440176" y="2659379"/>
                  </a:moveTo>
                  <a:lnTo>
                    <a:pt x="1507232" y="2606039"/>
                  </a:lnTo>
                </a:path>
                <a:path w="4864734" h="3778250">
                  <a:moveTo>
                    <a:pt x="1600196" y="2535935"/>
                  </a:moveTo>
                  <a:lnTo>
                    <a:pt x="1668776" y="2482595"/>
                  </a:lnTo>
                </a:path>
                <a:path w="4864734" h="3778250">
                  <a:moveTo>
                    <a:pt x="1760216" y="2410967"/>
                  </a:moveTo>
                  <a:lnTo>
                    <a:pt x="1827272" y="2357627"/>
                  </a:lnTo>
                </a:path>
                <a:path w="4864734" h="3778250">
                  <a:moveTo>
                    <a:pt x="1920236" y="2287523"/>
                  </a:moveTo>
                  <a:lnTo>
                    <a:pt x="1988816" y="2234183"/>
                  </a:lnTo>
                </a:path>
                <a:path w="4864734" h="3778250">
                  <a:moveTo>
                    <a:pt x="2080256" y="2162555"/>
                  </a:moveTo>
                  <a:lnTo>
                    <a:pt x="2147312" y="2109215"/>
                  </a:lnTo>
                </a:path>
                <a:path w="4864734" h="3778250">
                  <a:moveTo>
                    <a:pt x="2240276" y="2037587"/>
                  </a:moveTo>
                  <a:lnTo>
                    <a:pt x="2307332" y="1985771"/>
                  </a:lnTo>
                </a:path>
                <a:path w="4864734" h="3778250">
                  <a:moveTo>
                    <a:pt x="2400296" y="1914143"/>
                  </a:moveTo>
                  <a:lnTo>
                    <a:pt x="2467352" y="1860803"/>
                  </a:lnTo>
                </a:path>
                <a:path w="4864734" h="3778250">
                  <a:moveTo>
                    <a:pt x="2560316" y="1789175"/>
                  </a:moveTo>
                  <a:lnTo>
                    <a:pt x="2627372" y="1737359"/>
                  </a:lnTo>
                </a:path>
                <a:path w="4864734" h="3778250">
                  <a:moveTo>
                    <a:pt x="2718812" y="1665731"/>
                  </a:moveTo>
                  <a:lnTo>
                    <a:pt x="2787392" y="1612391"/>
                  </a:lnTo>
                </a:path>
                <a:path w="4864734" h="3778250">
                  <a:moveTo>
                    <a:pt x="2880356" y="1540763"/>
                  </a:moveTo>
                  <a:lnTo>
                    <a:pt x="2933696" y="1498091"/>
                  </a:lnTo>
                  <a:lnTo>
                    <a:pt x="2955032" y="1487423"/>
                  </a:lnTo>
                </a:path>
                <a:path w="4864734" h="3778250">
                  <a:moveTo>
                    <a:pt x="3046472" y="1432559"/>
                  </a:moveTo>
                  <a:lnTo>
                    <a:pt x="3113528" y="1380743"/>
                  </a:lnTo>
                </a:path>
                <a:path w="4864734" h="3778250">
                  <a:moveTo>
                    <a:pt x="3204968" y="1307591"/>
                  </a:moveTo>
                  <a:lnTo>
                    <a:pt x="3272024" y="1254251"/>
                  </a:lnTo>
                </a:path>
                <a:path w="4864734" h="3778250">
                  <a:moveTo>
                    <a:pt x="3363464" y="1181099"/>
                  </a:moveTo>
                  <a:lnTo>
                    <a:pt x="3375656" y="1171955"/>
                  </a:lnTo>
                  <a:lnTo>
                    <a:pt x="3432044" y="1129283"/>
                  </a:lnTo>
                </a:path>
                <a:path w="4864734" h="3778250">
                  <a:moveTo>
                    <a:pt x="3525008" y="1057655"/>
                  </a:moveTo>
                  <a:lnTo>
                    <a:pt x="3592064" y="1004315"/>
                  </a:lnTo>
                </a:path>
                <a:path w="4864734" h="3778250">
                  <a:moveTo>
                    <a:pt x="3685028" y="934211"/>
                  </a:moveTo>
                  <a:lnTo>
                    <a:pt x="3752084" y="882395"/>
                  </a:lnTo>
                </a:path>
                <a:path w="4864734" h="3778250">
                  <a:moveTo>
                    <a:pt x="3845048" y="810767"/>
                  </a:moveTo>
                  <a:lnTo>
                    <a:pt x="3913628" y="758951"/>
                  </a:lnTo>
                </a:path>
                <a:path w="4864734" h="3778250">
                  <a:moveTo>
                    <a:pt x="4006592" y="687323"/>
                  </a:moveTo>
                  <a:lnTo>
                    <a:pt x="4011164" y="684275"/>
                  </a:lnTo>
                  <a:lnTo>
                    <a:pt x="4073648" y="633983"/>
                  </a:lnTo>
                </a:path>
                <a:path w="4864734" h="3778250">
                  <a:moveTo>
                    <a:pt x="4163564" y="560831"/>
                  </a:moveTo>
                  <a:lnTo>
                    <a:pt x="4230620" y="507491"/>
                  </a:lnTo>
                </a:path>
                <a:path w="4864734" h="3778250">
                  <a:moveTo>
                    <a:pt x="4322060" y="434339"/>
                  </a:moveTo>
                  <a:lnTo>
                    <a:pt x="4389116" y="380999"/>
                  </a:lnTo>
                </a:path>
                <a:path w="4864734" h="3778250">
                  <a:moveTo>
                    <a:pt x="4480556" y="307847"/>
                  </a:moveTo>
                  <a:lnTo>
                    <a:pt x="4547612" y="254507"/>
                  </a:lnTo>
                </a:path>
                <a:path w="4864734" h="3778250">
                  <a:moveTo>
                    <a:pt x="4639052" y="181355"/>
                  </a:moveTo>
                  <a:lnTo>
                    <a:pt x="4706108" y="128015"/>
                  </a:lnTo>
                </a:path>
                <a:path w="4864734" h="3778250">
                  <a:moveTo>
                    <a:pt x="4796024" y="54863"/>
                  </a:moveTo>
                  <a:lnTo>
                    <a:pt x="4864604" y="0"/>
                  </a:lnTo>
                </a:path>
              </a:pathLst>
            </a:custGeom>
            <a:ln w="191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9013" y="5917691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5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59389" y="5917691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9602" y="3741419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11502" y="374141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07158" y="3525011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h="26035">
                  <a:moveTo>
                    <a:pt x="0" y="0"/>
                  </a:moveTo>
                  <a:lnTo>
                    <a:pt x="0" y="25907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69058" y="352501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88514" y="3147059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0"/>
                  </a:moveTo>
                  <a:lnTo>
                    <a:pt x="0" y="45719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48890" y="314705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36441" y="3427475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h="22860">
                  <a:moveTo>
                    <a:pt x="0" y="0"/>
                  </a:moveTo>
                  <a:lnTo>
                    <a:pt x="0" y="22859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98341" y="342747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99013" y="6236207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1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59389" y="629411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49602" y="3928871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0"/>
                  </a:moveTo>
                  <a:lnTo>
                    <a:pt x="0" y="48767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11502" y="3977639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07158" y="3649979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35051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69058" y="368503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88514" y="3374135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575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48890" y="3410711"/>
              <a:ext cx="78105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72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36441" y="3550919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0" y="0"/>
                  </a:moveTo>
                  <a:lnTo>
                    <a:pt x="0" y="28955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98341" y="357987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199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21241" y="5790830"/>
            <a:ext cx="102625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43" dirty="0">
                <a:latin typeface="Arial"/>
                <a:cs typeface="Arial"/>
              </a:rPr>
              <a:t>0</a:t>
            </a:r>
            <a:endParaRPr sz="1112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7519" y="5445486"/>
            <a:ext cx="102625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43" dirty="0">
                <a:latin typeface="Arial"/>
                <a:cs typeface="Arial"/>
              </a:rPr>
              <a:t>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6722" y="4981553"/>
            <a:ext cx="183531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20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26722" y="4516316"/>
            <a:ext cx="183531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40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26722" y="4053685"/>
            <a:ext cx="183531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60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26722" y="3588449"/>
            <a:ext cx="183531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80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47227" y="3124515"/>
            <a:ext cx="26280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100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47227" y="2660582"/>
            <a:ext cx="26280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120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47227" y="2196648"/>
            <a:ext cx="26280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21" dirty="0">
                <a:latin typeface="Arial"/>
                <a:cs typeface="Arial"/>
              </a:rPr>
              <a:t>140</a:t>
            </a:r>
            <a:endParaRPr sz="1112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62063" y="5284073"/>
            <a:ext cx="120001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endParaRPr sz="124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15893" y="2994379"/>
            <a:ext cx="137920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24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24193" y="5474339"/>
            <a:ext cx="129232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latin typeface="Arial"/>
                <a:cs typeface="Arial"/>
              </a:rPr>
              <a:t>A</a:t>
            </a:r>
            <a:endParaRPr sz="124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48728" y="3363181"/>
            <a:ext cx="146608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endParaRPr sz="124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78891" y="3309750"/>
            <a:ext cx="137920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24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04985" y="5018224"/>
            <a:ext cx="129232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24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74756" y="3081693"/>
            <a:ext cx="102083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endParaRPr sz="124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32703" y="3438517"/>
            <a:ext cx="1031143" cy="24389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496" dirty="0">
                <a:solidFill>
                  <a:srgbClr val="FF0000"/>
                </a:solidFill>
                <a:latin typeface="Arial"/>
                <a:cs typeface="Arial"/>
              </a:rPr>
              <a:t>inland</a:t>
            </a:r>
            <a:r>
              <a:rPr sz="1496" spc="6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96" spc="-17" dirty="0">
                <a:solidFill>
                  <a:srgbClr val="FF0000"/>
                </a:solidFill>
                <a:latin typeface="Arial"/>
                <a:cs typeface="Arial"/>
              </a:rPr>
              <a:t>route</a:t>
            </a:r>
            <a:endParaRPr sz="1496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98187" y="5736196"/>
            <a:ext cx="3927467" cy="528221"/>
          </a:xfrm>
          <a:prstGeom prst="rect">
            <a:avLst/>
          </a:prstGeom>
        </p:spPr>
        <p:txBody>
          <a:bodyPr vert="horz" wrap="square" lIns="0" tIns="68960" rIns="0" bIns="0" rtlCol="0">
            <a:spAutoFit/>
          </a:bodyPr>
          <a:lstStyle/>
          <a:p>
            <a:pPr marL="10860">
              <a:spcBef>
                <a:spcPts val="543"/>
              </a:spcBef>
              <a:tabLst>
                <a:tab pos="607604" algn="l"/>
                <a:tab pos="1204348" algn="l"/>
                <a:tab pos="1802179" algn="l"/>
                <a:tab pos="2400552" algn="l"/>
                <a:tab pos="2997297" algn="l"/>
                <a:tab pos="3595670" algn="l"/>
              </a:tabLst>
            </a:pPr>
            <a:r>
              <a:rPr sz="1112" spc="-17" dirty="0">
                <a:latin typeface="Arial"/>
                <a:cs typeface="Arial"/>
              </a:rPr>
              <a:t>1000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2000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3000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4000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5000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6000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7000</a:t>
            </a:r>
            <a:endParaRPr sz="1112">
              <a:latin typeface="Arial"/>
              <a:cs typeface="Arial"/>
            </a:endParaRPr>
          </a:p>
          <a:p>
            <a:pPr marL="465341">
              <a:spcBef>
                <a:spcPts val="564"/>
              </a:spcBef>
            </a:pPr>
            <a:r>
              <a:rPr sz="1368" dirty="0">
                <a:latin typeface="Arial"/>
                <a:cs typeface="Arial"/>
              </a:rPr>
              <a:t>Distance</a:t>
            </a:r>
            <a:r>
              <a:rPr sz="1368" spc="86" dirty="0">
                <a:latin typeface="Times New Roman"/>
                <a:cs typeface="Times New Roman"/>
              </a:rPr>
              <a:t> </a:t>
            </a:r>
            <a:r>
              <a:rPr sz="1368" dirty="0">
                <a:latin typeface="Arial"/>
                <a:cs typeface="Arial"/>
              </a:rPr>
              <a:t>to</a:t>
            </a:r>
            <a:r>
              <a:rPr sz="1368" spc="90" dirty="0">
                <a:latin typeface="Times New Roman"/>
                <a:cs typeface="Times New Roman"/>
              </a:rPr>
              <a:t> </a:t>
            </a:r>
            <a:r>
              <a:rPr sz="1368" dirty="0">
                <a:latin typeface="Arial"/>
                <a:cs typeface="Arial"/>
              </a:rPr>
              <a:t>Abu</a:t>
            </a:r>
            <a:r>
              <a:rPr sz="1368" spc="103" dirty="0">
                <a:latin typeface="Times New Roman"/>
                <a:cs typeface="Times New Roman"/>
              </a:rPr>
              <a:t> </a:t>
            </a:r>
            <a:r>
              <a:rPr sz="1368" dirty="0">
                <a:latin typeface="Arial"/>
                <a:cs typeface="Arial"/>
              </a:rPr>
              <a:t>Hureyra</a:t>
            </a:r>
            <a:r>
              <a:rPr sz="1368" spc="90" dirty="0">
                <a:latin typeface="Times New Roman"/>
                <a:cs typeface="Times New Roman"/>
              </a:rPr>
              <a:t> </a:t>
            </a:r>
            <a:r>
              <a:rPr sz="1368" spc="-17" dirty="0">
                <a:latin typeface="Arial"/>
                <a:cs typeface="Arial"/>
              </a:rPr>
              <a:t>(km)</a:t>
            </a:r>
            <a:endParaRPr sz="1368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1719" y="3147537"/>
            <a:ext cx="205184" cy="145087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860">
              <a:lnSpc>
                <a:spcPts val="1625"/>
              </a:lnSpc>
            </a:pPr>
            <a:r>
              <a:rPr sz="1368" dirty="0">
                <a:latin typeface="Arial"/>
                <a:cs typeface="Arial"/>
              </a:rPr>
              <a:t>time</a:t>
            </a:r>
            <a:r>
              <a:rPr sz="1368" spc="86" dirty="0">
                <a:latin typeface="Times New Roman"/>
                <a:cs typeface="Times New Roman"/>
              </a:rPr>
              <a:t> </a:t>
            </a:r>
            <a:r>
              <a:rPr sz="1368" spc="-9" dirty="0">
                <a:latin typeface="Arial"/>
                <a:cs typeface="Arial"/>
              </a:rPr>
              <a:t>(generations)</a:t>
            </a:r>
            <a:endParaRPr sz="1368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04955" y="2801508"/>
            <a:ext cx="137920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124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55667" y="2692041"/>
            <a:ext cx="66788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24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79581" y="2549994"/>
            <a:ext cx="129232" cy="204529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240" spc="-43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24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404729" y="2301529"/>
            <a:ext cx="4254892" cy="3231894"/>
            <a:chOff x="1642753" y="2459735"/>
            <a:chExt cx="4975860" cy="3779520"/>
          </a:xfrm>
        </p:grpSpPr>
        <p:sp>
          <p:nvSpPr>
            <p:cNvPr id="71" name="object 71"/>
            <p:cNvSpPr/>
            <p:nvPr/>
          </p:nvSpPr>
          <p:spPr>
            <a:xfrm>
              <a:off x="3861693" y="3131819"/>
              <a:ext cx="62865" cy="262255"/>
            </a:xfrm>
            <a:custGeom>
              <a:avLst/>
              <a:gdLst/>
              <a:ahLst/>
              <a:cxnLst/>
              <a:rect l="l" t="t" r="r" b="b"/>
              <a:pathLst>
                <a:path w="62864" h="262254">
                  <a:moveTo>
                    <a:pt x="62483" y="262127"/>
                  </a:moveTo>
                  <a:lnTo>
                    <a:pt x="62483" y="0"/>
                  </a:lnTo>
                  <a:lnTo>
                    <a:pt x="0" y="0"/>
                  </a:lnTo>
                  <a:lnTo>
                    <a:pt x="0" y="262127"/>
                  </a:lnTo>
                  <a:lnTo>
                    <a:pt x="62483" y="262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701673" y="3131819"/>
              <a:ext cx="222885" cy="304800"/>
            </a:xfrm>
            <a:custGeom>
              <a:avLst/>
              <a:gdLst/>
              <a:ahLst/>
              <a:cxnLst/>
              <a:rect l="l" t="t" r="r" b="b"/>
              <a:pathLst>
                <a:path w="222885" h="304800">
                  <a:moveTo>
                    <a:pt x="160019" y="0"/>
                  </a:moveTo>
                  <a:lnTo>
                    <a:pt x="160019" y="262127"/>
                  </a:lnTo>
                  <a:lnTo>
                    <a:pt x="222503" y="262127"/>
                  </a:lnTo>
                  <a:lnTo>
                    <a:pt x="222503" y="0"/>
                  </a:lnTo>
                  <a:lnTo>
                    <a:pt x="160019" y="0"/>
                  </a:lnTo>
                  <a:close/>
                </a:path>
                <a:path w="222885" h="304800">
                  <a:moveTo>
                    <a:pt x="0" y="188975"/>
                  </a:moveTo>
                  <a:lnTo>
                    <a:pt x="0" y="304799"/>
                  </a:lnTo>
                  <a:lnTo>
                    <a:pt x="60959" y="304799"/>
                  </a:lnTo>
                  <a:lnTo>
                    <a:pt x="60959" y="188975"/>
                  </a:lnTo>
                  <a:lnTo>
                    <a:pt x="0" y="188975"/>
                  </a:lnTo>
                  <a:close/>
                </a:path>
              </a:pathLst>
            </a:custGeom>
            <a:ln w="44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19377" y="3537203"/>
              <a:ext cx="60960" cy="74930"/>
            </a:xfrm>
            <a:custGeom>
              <a:avLst/>
              <a:gdLst/>
              <a:ahLst/>
              <a:cxnLst/>
              <a:rect l="l" t="t" r="r" b="b"/>
              <a:pathLst>
                <a:path w="60960" h="74929">
                  <a:moveTo>
                    <a:pt x="60959" y="74675"/>
                  </a:moveTo>
                  <a:lnTo>
                    <a:pt x="60959" y="0"/>
                  </a:lnTo>
                  <a:lnTo>
                    <a:pt x="0" y="0"/>
                  </a:lnTo>
                  <a:lnTo>
                    <a:pt x="0" y="74675"/>
                  </a:lnTo>
                  <a:lnTo>
                    <a:pt x="60959" y="74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66425" y="3537203"/>
              <a:ext cx="1614170" cy="2354580"/>
            </a:xfrm>
            <a:custGeom>
              <a:avLst/>
              <a:gdLst/>
              <a:ahLst/>
              <a:cxnLst/>
              <a:rect l="l" t="t" r="r" b="b"/>
              <a:pathLst>
                <a:path w="1614170" h="2354579">
                  <a:moveTo>
                    <a:pt x="1552952" y="0"/>
                  </a:moveTo>
                  <a:lnTo>
                    <a:pt x="1552952" y="74675"/>
                  </a:lnTo>
                  <a:lnTo>
                    <a:pt x="1613912" y="74675"/>
                  </a:lnTo>
                  <a:lnTo>
                    <a:pt x="1613912" y="0"/>
                  </a:lnTo>
                  <a:lnTo>
                    <a:pt x="1552952" y="0"/>
                  </a:lnTo>
                  <a:close/>
                </a:path>
                <a:path w="1614170" h="2354579">
                  <a:moveTo>
                    <a:pt x="0" y="2319527"/>
                  </a:moveTo>
                  <a:lnTo>
                    <a:pt x="0" y="2354579"/>
                  </a:lnTo>
                  <a:lnTo>
                    <a:pt x="60959" y="2354579"/>
                  </a:lnTo>
                  <a:lnTo>
                    <a:pt x="60959" y="2319527"/>
                  </a:lnTo>
                  <a:lnTo>
                    <a:pt x="0" y="2319527"/>
                  </a:lnTo>
                  <a:close/>
                </a:path>
              </a:pathLst>
            </a:custGeom>
            <a:ln w="449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67009" y="3192779"/>
              <a:ext cx="3901440" cy="3043555"/>
            </a:xfrm>
            <a:custGeom>
              <a:avLst/>
              <a:gdLst/>
              <a:ahLst/>
              <a:cxnLst/>
              <a:rect l="l" t="t" r="r" b="b"/>
              <a:pathLst>
                <a:path w="3901440" h="3043554">
                  <a:moveTo>
                    <a:pt x="0" y="2814827"/>
                  </a:moveTo>
                  <a:lnTo>
                    <a:pt x="0" y="3043427"/>
                  </a:lnTo>
                  <a:lnTo>
                    <a:pt x="60959" y="3043427"/>
                  </a:lnTo>
                  <a:lnTo>
                    <a:pt x="60959" y="2814827"/>
                  </a:lnTo>
                  <a:lnTo>
                    <a:pt x="0" y="2814827"/>
                  </a:lnTo>
                  <a:close/>
                </a:path>
                <a:path w="3901440" h="3043554">
                  <a:moveTo>
                    <a:pt x="2456684" y="594359"/>
                  </a:moveTo>
                  <a:lnTo>
                    <a:pt x="2456684" y="736091"/>
                  </a:lnTo>
                  <a:lnTo>
                    <a:pt x="2517644" y="736091"/>
                  </a:lnTo>
                  <a:lnTo>
                    <a:pt x="2517644" y="594359"/>
                  </a:lnTo>
                  <a:lnTo>
                    <a:pt x="2456684" y="594359"/>
                  </a:lnTo>
                  <a:close/>
                </a:path>
                <a:path w="3901440" h="3043554">
                  <a:moveTo>
                    <a:pt x="2711192" y="358139"/>
                  </a:moveTo>
                  <a:lnTo>
                    <a:pt x="2711192" y="457199"/>
                  </a:lnTo>
                  <a:lnTo>
                    <a:pt x="2772152" y="457199"/>
                  </a:lnTo>
                  <a:lnTo>
                    <a:pt x="2772152" y="358139"/>
                  </a:lnTo>
                  <a:lnTo>
                    <a:pt x="2711192" y="358139"/>
                  </a:lnTo>
                  <a:close/>
                </a:path>
                <a:path w="3901440" h="3043554">
                  <a:moveTo>
                    <a:pt x="2887976" y="0"/>
                  </a:moveTo>
                  <a:lnTo>
                    <a:pt x="2887976" y="181355"/>
                  </a:lnTo>
                  <a:lnTo>
                    <a:pt x="2948936" y="181355"/>
                  </a:lnTo>
                  <a:lnTo>
                    <a:pt x="2948936" y="0"/>
                  </a:lnTo>
                  <a:lnTo>
                    <a:pt x="2887976" y="0"/>
                  </a:lnTo>
                  <a:close/>
                </a:path>
                <a:path w="3901440" h="3043554">
                  <a:moveTo>
                    <a:pt x="3840476" y="257555"/>
                  </a:moveTo>
                  <a:lnTo>
                    <a:pt x="3840476" y="358139"/>
                  </a:lnTo>
                  <a:lnTo>
                    <a:pt x="3901436" y="358139"/>
                  </a:lnTo>
                  <a:lnTo>
                    <a:pt x="3901436" y="257555"/>
                  </a:lnTo>
                  <a:lnTo>
                    <a:pt x="3840476" y="257555"/>
                  </a:lnTo>
                  <a:close/>
                </a:path>
              </a:pathLst>
            </a:custGeom>
            <a:ln w="449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50373" y="2467355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616" y="0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20477" y="2467355"/>
              <a:ext cx="4890770" cy="78105"/>
            </a:xfrm>
            <a:custGeom>
              <a:avLst/>
              <a:gdLst/>
              <a:ahLst/>
              <a:cxnLst/>
              <a:rect l="l" t="t" r="r" b="b"/>
              <a:pathLst>
                <a:path w="4890770" h="78105">
                  <a:moveTo>
                    <a:pt x="138683" y="0"/>
                  </a:moveTo>
                  <a:lnTo>
                    <a:pt x="138683" y="38099"/>
                  </a:lnTo>
                </a:path>
                <a:path w="4890770" h="78105">
                  <a:moveTo>
                    <a:pt x="278891" y="0"/>
                  </a:moveTo>
                  <a:lnTo>
                    <a:pt x="278891" y="38099"/>
                  </a:lnTo>
                </a:path>
                <a:path w="4890770" h="78105">
                  <a:moveTo>
                    <a:pt x="419099" y="0"/>
                  </a:moveTo>
                  <a:lnTo>
                    <a:pt x="419099" y="38099"/>
                  </a:lnTo>
                </a:path>
                <a:path w="4890770" h="78105">
                  <a:moveTo>
                    <a:pt x="557783" y="0"/>
                  </a:moveTo>
                  <a:lnTo>
                    <a:pt x="557783" y="38099"/>
                  </a:lnTo>
                </a:path>
                <a:path w="4890770" h="78105">
                  <a:moveTo>
                    <a:pt x="838199" y="0"/>
                  </a:moveTo>
                  <a:lnTo>
                    <a:pt x="838199" y="38099"/>
                  </a:lnTo>
                </a:path>
                <a:path w="4890770" h="78105">
                  <a:moveTo>
                    <a:pt x="976883" y="0"/>
                  </a:moveTo>
                  <a:lnTo>
                    <a:pt x="976883" y="38099"/>
                  </a:lnTo>
                </a:path>
                <a:path w="4890770" h="78105">
                  <a:moveTo>
                    <a:pt x="1117091" y="0"/>
                  </a:moveTo>
                  <a:lnTo>
                    <a:pt x="1117091" y="38099"/>
                  </a:lnTo>
                </a:path>
                <a:path w="4890770" h="78105">
                  <a:moveTo>
                    <a:pt x="1257299" y="0"/>
                  </a:moveTo>
                  <a:lnTo>
                    <a:pt x="1257299" y="38099"/>
                  </a:lnTo>
                </a:path>
                <a:path w="4890770" h="78105">
                  <a:moveTo>
                    <a:pt x="1537712" y="0"/>
                  </a:moveTo>
                  <a:lnTo>
                    <a:pt x="1537712" y="38099"/>
                  </a:lnTo>
                </a:path>
                <a:path w="4890770" h="78105">
                  <a:moveTo>
                    <a:pt x="1676396" y="0"/>
                  </a:moveTo>
                  <a:lnTo>
                    <a:pt x="1676396" y="38099"/>
                  </a:lnTo>
                </a:path>
                <a:path w="4890770" h="78105">
                  <a:moveTo>
                    <a:pt x="1816604" y="0"/>
                  </a:moveTo>
                  <a:lnTo>
                    <a:pt x="1816604" y="38099"/>
                  </a:lnTo>
                </a:path>
                <a:path w="4890770" h="78105">
                  <a:moveTo>
                    <a:pt x="1956812" y="0"/>
                  </a:moveTo>
                  <a:lnTo>
                    <a:pt x="1956812" y="38099"/>
                  </a:lnTo>
                </a:path>
                <a:path w="4890770" h="78105">
                  <a:moveTo>
                    <a:pt x="2235704" y="0"/>
                  </a:moveTo>
                  <a:lnTo>
                    <a:pt x="2235704" y="38099"/>
                  </a:lnTo>
                </a:path>
                <a:path w="4890770" h="78105">
                  <a:moveTo>
                    <a:pt x="2375912" y="0"/>
                  </a:moveTo>
                  <a:lnTo>
                    <a:pt x="2375912" y="38099"/>
                  </a:lnTo>
                </a:path>
                <a:path w="4890770" h="78105">
                  <a:moveTo>
                    <a:pt x="2514596" y="0"/>
                  </a:moveTo>
                  <a:lnTo>
                    <a:pt x="2514596" y="38099"/>
                  </a:lnTo>
                </a:path>
                <a:path w="4890770" h="78105">
                  <a:moveTo>
                    <a:pt x="2654804" y="0"/>
                  </a:moveTo>
                  <a:lnTo>
                    <a:pt x="2654804" y="38099"/>
                  </a:lnTo>
                </a:path>
                <a:path w="4890770" h="78105">
                  <a:moveTo>
                    <a:pt x="2933696" y="0"/>
                  </a:moveTo>
                  <a:lnTo>
                    <a:pt x="2933696" y="38099"/>
                  </a:lnTo>
                </a:path>
                <a:path w="4890770" h="78105">
                  <a:moveTo>
                    <a:pt x="3073904" y="0"/>
                  </a:moveTo>
                  <a:lnTo>
                    <a:pt x="3073904" y="38099"/>
                  </a:lnTo>
                </a:path>
                <a:path w="4890770" h="78105">
                  <a:moveTo>
                    <a:pt x="3214112" y="0"/>
                  </a:moveTo>
                  <a:lnTo>
                    <a:pt x="3214112" y="38099"/>
                  </a:lnTo>
                </a:path>
                <a:path w="4890770" h="78105">
                  <a:moveTo>
                    <a:pt x="3354320" y="0"/>
                  </a:moveTo>
                  <a:lnTo>
                    <a:pt x="3354320" y="38099"/>
                  </a:lnTo>
                </a:path>
                <a:path w="4890770" h="78105">
                  <a:moveTo>
                    <a:pt x="3633212" y="0"/>
                  </a:moveTo>
                  <a:lnTo>
                    <a:pt x="3633212" y="38099"/>
                  </a:lnTo>
                </a:path>
                <a:path w="4890770" h="78105">
                  <a:moveTo>
                    <a:pt x="3773420" y="0"/>
                  </a:moveTo>
                  <a:lnTo>
                    <a:pt x="3773420" y="38099"/>
                  </a:lnTo>
                </a:path>
                <a:path w="4890770" h="78105">
                  <a:moveTo>
                    <a:pt x="3913628" y="0"/>
                  </a:moveTo>
                  <a:lnTo>
                    <a:pt x="3913628" y="38099"/>
                  </a:lnTo>
                </a:path>
                <a:path w="4890770" h="78105">
                  <a:moveTo>
                    <a:pt x="4052312" y="0"/>
                  </a:moveTo>
                  <a:lnTo>
                    <a:pt x="4052312" y="38099"/>
                  </a:lnTo>
                </a:path>
                <a:path w="4890770" h="78105">
                  <a:moveTo>
                    <a:pt x="4331204" y="0"/>
                  </a:moveTo>
                  <a:lnTo>
                    <a:pt x="4331204" y="38099"/>
                  </a:lnTo>
                </a:path>
                <a:path w="4890770" h="78105">
                  <a:moveTo>
                    <a:pt x="4471412" y="0"/>
                  </a:moveTo>
                  <a:lnTo>
                    <a:pt x="4471412" y="38099"/>
                  </a:lnTo>
                </a:path>
                <a:path w="4890770" h="78105">
                  <a:moveTo>
                    <a:pt x="4611620" y="0"/>
                  </a:moveTo>
                  <a:lnTo>
                    <a:pt x="4611620" y="38099"/>
                  </a:lnTo>
                </a:path>
                <a:path w="4890770" h="78105">
                  <a:moveTo>
                    <a:pt x="4750304" y="0"/>
                  </a:moveTo>
                  <a:lnTo>
                    <a:pt x="4750304" y="38099"/>
                  </a:lnTo>
                </a:path>
                <a:path w="4890770" h="78105">
                  <a:moveTo>
                    <a:pt x="0" y="0"/>
                  </a:moveTo>
                  <a:lnTo>
                    <a:pt x="0" y="77723"/>
                  </a:lnTo>
                </a:path>
                <a:path w="4890770" h="78105">
                  <a:moveTo>
                    <a:pt x="697991" y="0"/>
                  </a:moveTo>
                  <a:lnTo>
                    <a:pt x="697991" y="77723"/>
                  </a:lnTo>
                </a:path>
                <a:path w="4890770" h="78105">
                  <a:moveTo>
                    <a:pt x="1397504" y="0"/>
                  </a:moveTo>
                  <a:lnTo>
                    <a:pt x="1397504" y="77723"/>
                  </a:lnTo>
                </a:path>
                <a:path w="4890770" h="78105">
                  <a:moveTo>
                    <a:pt x="2095496" y="0"/>
                  </a:moveTo>
                  <a:lnTo>
                    <a:pt x="2095496" y="77723"/>
                  </a:lnTo>
                </a:path>
                <a:path w="4890770" h="78105">
                  <a:moveTo>
                    <a:pt x="2793488" y="0"/>
                  </a:moveTo>
                  <a:lnTo>
                    <a:pt x="2793488" y="77723"/>
                  </a:lnTo>
                </a:path>
                <a:path w="4890770" h="78105">
                  <a:moveTo>
                    <a:pt x="3494528" y="0"/>
                  </a:moveTo>
                  <a:lnTo>
                    <a:pt x="3494528" y="77723"/>
                  </a:lnTo>
                </a:path>
                <a:path w="4890770" h="78105">
                  <a:moveTo>
                    <a:pt x="4192520" y="0"/>
                  </a:moveTo>
                  <a:lnTo>
                    <a:pt x="4192520" y="77723"/>
                  </a:lnTo>
                </a:path>
                <a:path w="4890770" h="78105">
                  <a:moveTo>
                    <a:pt x="4890512" y="0"/>
                  </a:moveTo>
                  <a:lnTo>
                    <a:pt x="4890512" y="77723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421242" y="2045479"/>
            <a:ext cx="4404215" cy="53696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  <a:tabLst>
                <a:tab pos="487604" algn="l"/>
                <a:tab pos="1084348" algn="l"/>
                <a:tab pos="1681092" algn="l"/>
                <a:tab pos="2279466" algn="l"/>
                <a:tab pos="2877296" algn="l"/>
                <a:tab pos="3474583" algn="l"/>
                <a:tab pos="4072414" algn="l"/>
              </a:tabLst>
            </a:pPr>
            <a:r>
              <a:rPr sz="1112" spc="-43" dirty="0">
                <a:latin typeface="Arial"/>
                <a:cs typeface="Arial"/>
              </a:rPr>
              <a:t>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1000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2000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3000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4000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5000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6000</a:t>
            </a:r>
            <a:r>
              <a:rPr sz="1112" dirty="0">
                <a:latin typeface="Times New Roman"/>
                <a:cs typeface="Times New Roman"/>
              </a:rPr>
              <a:t>	</a:t>
            </a:r>
            <a:r>
              <a:rPr sz="1112" spc="-17" dirty="0">
                <a:latin typeface="Arial"/>
                <a:cs typeface="Arial"/>
              </a:rPr>
              <a:t>7000</a:t>
            </a:r>
            <a:endParaRPr sz="1112" dirty="0">
              <a:latin typeface="Arial"/>
              <a:cs typeface="Arial"/>
            </a:endParaRPr>
          </a:p>
          <a:p>
            <a:pPr marL="118914">
              <a:spcBef>
                <a:spcPts val="1090"/>
              </a:spcBef>
            </a:pPr>
            <a:r>
              <a:rPr sz="1368" spc="-43" dirty="0">
                <a:latin typeface="Arial"/>
                <a:cs typeface="Arial"/>
              </a:rPr>
              <a:t>b</a:t>
            </a:r>
            <a:endParaRPr sz="1368" dirty="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53983" y="2301529"/>
            <a:ext cx="3905748" cy="3425198"/>
            <a:chOff x="2051185" y="2459735"/>
            <a:chExt cx="4567555" cy="4005579"/>
          </a:xfrm>
        </p:grpSpPr>
        <p:sp>
          <p:nvSpPr>
            <p:cNvPr id="80" name="object 80"/>
            <p:cNvSpPr/>
            <p:nvPr/>
          </p:nvSpPr>
          <p:spPr>
            <a:xfrm>
              <a:off x="6610990" y="2467355"/>
              <a:ext cx="0" cy="3990340"/>
            </a:xfrm>
            <a:custGeom>
              <a:avLst/>
              <a:gdLst/>
              <a:ahLst/>
              <a:cxnLst/>
              <a:rect l="l" t="t" r="r" b="b"/>
              <a:pathLst>
                <a:path h="3990340">
                  <a:moveTo>
                    <a:pt x="0" y="3989831"/>
                  </a:moveTo>
                  <a:lnTo>
                    <a:pt x="0" y="0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533265" y="2520695"/>
              <a:ext cx="78105" cy="3900170"/>
            </a:xfrm>
            <a:custGeom>
              <a:avLst/>
              <a:gdLst/>
              <a:ahLst/>
              <a:cxnLst/>
              <a:rect l="l" t="t" r="r" b="b"/>
              <a:pathLst>
                <a:path w="78104" h="3900170">
                  <a:moveTo>
                    <a:pt x="77723" y="3899915"/>
                  </a:moveTo>
                  <a:lnTo>
                    <a:pt x="39623" y="3899915"/>
                  </a:lnTo>
                </a:path>
                <a:path w="78104" h="3900170">
                  <a:moveTo>
                    <a:pt x="77723" y="3816095"/>
                  </a:moveTo>
                  <a:lnTo>
                    <a:pt x="39623" y="3816095"/>
                  </a:lnTo>
                </a:path>
                <a:path w="78104" h="3900170">
                  <a:moveTo>
                    <a:pt x="77723" y="3730751"/>
                  </a:moveTo>
                  <a:lnTo>
                    <a:pt x="39623" y="3730751"/>
                  </a:lnTo>
                </a:path>
                <a:path w="78104" h="3900170">
                  <a:moveTo>
                    <a:pt x="77723" y="3645407"/>
                  </a:moveTo>
                  <a:lnTo>
                    <a:pt x="39623" y="3645407"/>
                  </a:lnTo>
                </a:path>
                <a:path w="78104" h="3900170">
                  <a:moveTo>
                    <a:pt x="77723" y="3476243"/>
                  </a:moveTo>
                  <a:lnTo>
                    <a:pt x="39623" y="3476243"/>
                  </a:lnTo>
                </a:path>
                <a:path w="78104" h="3900170">
                  <a:moveTo>
                    <a:pt x="77723" y="3392423"/>
                  </a:moveTo>
                  <a:lnTo>
                    <a:pt x="39623" y="3392423"/>
                  </a:lnTo>
                </a:path>
                <a:path w="78104" h="3900170">
                  <a:moveTo>
                    <a:pt x="77723" y="3307079"/>
                  </a:moveTo>
                  <a:lnTo>
                    <a:pt x="39623" y="3307079"/>
                  </a:lnTo>
                </a:path>
                <a:path w="78104" h="3900170">
                  <a:moveTo>
                    <a:pt x="77723" y="3223259"/>
                  </a:moveTo>
                  <a:lnTo>
                    <a:pt x="39623" y="3223259"/>
                  </a:lnTo>
                </a:path>
                <a:path w="78104" h="3900170">
                  <a:moveTo>
                    <a:pt x="77723" y="3052571"/>
                  </a:moveTo>
                  <a:lnTo>
                    <a:pt x="39623" y="3052571"/>
                  </a:lnTo>
                </a:path>
                <a:path w="78104" h="3900170">
                  <a:moveTo>
                    <a:pt x="77723" y="2967227"/>
                  </a:moveTo>
                  <a:lnTo>
                    <a:pt x="39623" y="2967227"/>
                  </a:lnTo>
                </a:path>
                <a:path w="78104" h="3900170">
                  <a:moveTo>
                    <a:pt x="77723" y="2883407"/>
                  </a:moveTo>
                  <a:lnTo>
                    <a:pt x="39623" y="2883407"/>
                  </a:lnTo>
                </a:path>
                <a:path w="78104" h="3900170">
                  <a:moveTo>
                    <a:pt x="77723" y="2798063"/>
                  </a:moveTo>
                  <a:lnTo>
                    <a:pt x="39623" y="2798063"/>
                  </a:lnTo>
                </a:path>
                <a:path w="78104" h="3900170">
                  <a:moveTo>
                    <a:pt x="77723" y="2628899"/>
                  </a:moveTo>
                  <a:lnTo>
                    <a:pt x="39623" y="2628899"/>
                  </a:lnTo>
                </a:path>
                <a:path w="78104" h="3900170">
                  <a:moveTo>
                    <a:pt x="77723" y="2543555"/>
                  </a:moveTo>
                  <a:lnTo>
                    <a:pt x="39623" y="2543555"/>
                  </a:lnTo>
                </a:path>
                <a:path w="78104" h="3900170">
                  <a:moveTo>
                    <a:pt x="77723" y="2459735"/>
                  </a:moveTo>
                  <a:lnTo>
                    <a:pt x="39623" y="2459735"/>
                  </a:lnTo>
                </a:path>
                <a:path w="78104" h="3900170">
                  <a:moveTo>
                    <a:pt x="77723" y="2374391"/>
                  </a:moveTo>
                  <a:lnTo>
                    <a:pt x="39623" y="2374391"/>
                  </a:lnTo>
                </a:path>
                <a:path w="78104" h="3900170">
                  <a:moveTo>
                    <a:pt x="77723" y="2203703"/>
                  </a:moveTo>
                  <a:lnTo>
                    <a:pt x="39623" y="2203703"/>
                  </a:lnTo>
                </a:path>
                <a:path w="78104" h="3900170">
                  <a:moveTo>
                    <a:pt x="77723" y="2119883"/>
                  </a:moveTo>
                  <a:lnTo>
                    <a:pt x="39623" y="2119883"/>
                  </a:lnTo>
                </a:path>
                <a:path w="78104" h="3900170">
                  <a:moveTo>
                    <a:pt x="77723" y="2034539"/>
                  </a:moveTo>
                  <a:lnTo>
                    <a:pt x="39623" y="2034539"/>
                  </a:lnTo>
                </a:path>
                <a:path w="78104" h="3900170">
                  <a:moveTo>
                    <a:pt x="77723" y="1949195"/>
                  </a:moveTo>
                  <a:lnTo>
                    <a:pt x="39623" y="1949195"/>
                  </a:lnTo>
                </a:path>
                <a:path w="78104" h="3900170">
                  <a:moveTo>
                    <a:pt x="77723" y="1780031"/>
                  </a:moveTo>
                  <a:lnTo>
                    <a:pt x="39623" y="1780031"/>
                  </a:lnTo>
                </a:path>
                <a:path w="78104" h="3900170">
                  <a:moveTo>
                    <a:pt x="77723" y="1696211"/>
                  </a:moveTo>
                  <a:lnTo>
                    <a:pt x="39623" y="1696211"/>
                  </a:lnTo>
                </a:path>
                <a:path w="78104" h="3900170">
                  <a:moveTo>
                    <a:pt x="77723" y="1610867"/>
                  </a:moveTo>
                  <a:lnTo>
                    <a:pt x="39623" y="1610867"/>
                  </a:lnTo>
                </a:path>
                <a:path w="78104" h="3900170">
                  <a:moveTo>
                    <a:pt x="77723" y="1525523"/>
                  </a:moveTo>
                  <a:lnTo>
                    <a:pt x="39623" y="1525523"/>
                  </a:lnTo>
                </a:path>
                <a:path w="78104" h="3900170">
                  <a:moveTo>
                    <a:pt x="77723" y="1356359"/>
                  </a:moveTo>
                  <a:lnTo>
                    <a:pt x="39623" y="1356359"/>
                  </a:lnTo>
                </a:path>
                <a:path w="78104" h="3900170">
                  <a:moveTo>
                    <a:pt x="77723" y="1271015"/>
                  </a:moveTo>
                  <a:lnTo>
                    <a:pt x="39623" y="1271015"/>
                  </a:lnTo>
                </a:path>
                <a:path w="78104" h="3900170">
                  <a:moveTo>
                    <a:pt x="77723" y="1187195"/>
                  </a:moveTo>
                  <a:lnTo>
                    <a:pt x="39623" y="1187195"/>
                  </a:lnTo>
                </a:path>
                <a:path w="78104" h="3900170">
                  <a:moveTo>
                    <a:pt x="77723" y="1101851"/>
                  </a:moveTo>
                  <a:lnTo>
                    <a:pt x="39623" y="1101851"/>
                  </a:lnTo>
                </a:path>
                <a:path w="78104" h="3900170">
                  <a:moveTo>
                    <a:pt x="77723" y="932687"/>
                  </a:moveTo>
                  <a:lnTo>
                    <a:pt x="39623" y="932687"/>
                  </a:lnTo>
                </a:path>
                <a:path w="78104" h="3900170">
                  <a:moveTo>
                    <a:pt x="77723" y="847343"/>
                  </a:moveTo>
                  <a:lnTo>
                    <a:pt x="39623" y="847343"/>
                  </a:lnTo>
                </a:path>
                <a:path w="78104" h="3900170">
                  <a:moveTo>
                    <a:pt x="77723" y="763523"/>
                  </a:moveTo>
                  <a:lnTo>
                    <a:pt x="39623" y="763523"/>
                  </a:lnTo>
                </a:path>
                <a:path w="78104" h="3900170">
                  <a:moveTo>
                    <a:pt x="77723" y="676655"/>
                  </a:moveTo>
                  <a:lnTo>
                    <a:pt x="39623" y="676655"/>
                  </a:lnTo>
                </a:path>
                <a:path w="78104" h="3900170">
                  <a:moveTo>
                    <a:pt x="77723" y="507491"/>
                  </a:moveTo>
                  <a:lnTo>
                    <a:pt x="39623" y="507491"/>
                  </a:lnTo>
                </a:path>
                <a:path w="78104" h="3900170">
                  <a:moveTo>
                    <a:pt x="77723" y="423671"/>
                  </a:moveTo>
                  <a:lnTo>
                    <a:pt x="39623" y="423671"/>
                  </a:lnTo>
                </a:path>
                <a:path w="78104" h="3900170">
                  <a:moveTo>
                    <a:pt x="77723" y="338327"/>
                  </a:moveTo>
                  <a:lnTo>
                    <a:pt x="39623" y="338327"/>
                  </a:lnTo>
                </a:path>
                <a:path w="78104" h="3900170">
                  <a:moveTo>
                    <a:pt x="77723" y="252983"/>
                  </a:moveTo>
                  <a:lnTo>
                    <a:pt x="39623" y="252983"/>
                  </a:lnTo>
                </a:path>
                <a:path w="78104" h="3900170">
                  <a:moveTo>
                    <a:pt x="77723" y="83819"/>
                  </a:moveTo>
                  <a:lnTo>
                    <a:pt x="39623" y="83819"/>
                  </a:lnTo>
                </a:path>
                <a:path w="78104" h="3900170">
                  <a:moveTo>
                    <a:pt x="77723" y="0"/>
                  </a:moveTo>
                  <a:lnTo>
                    <a:pt x="39623" y="0"/>
                  </a:lnTo>
                </a:path>
                <a:path w="78104" h="3900170">
                  <a:moveTo>
                    <a:pt x="77723" y="3561587"/>
                  </a:moveTo>
                  <a:lnTo>
                    <a:pt x="0" y="3561587"/>
                  </a:lnTo>
                </a:path>
                <a:path w="78104" h="3900170">
                  <a:moveTo>
                    <a:pt x="77723" y="3136391"/>
                  </a:moveTo>
                  <a:lnTo>
                    <a:pt x="0" y="3136391"/>
                  </a:lnTo>
                </a:path>
                <a:path w="78104" h="3900170">
                  <a:moveTo>
                    <a:pt x="77723" y="2712719"/>
                  </a:moveTo>
                  <a:lnTo>
                    <a:pt x="0" y="2712719"/>
                  </a:lnTo>
                </a:path>
                <a:path w="78104" h="3900170">
                  <a:moveTo>
                    <a:pt x="77723" y="2289047"/>
                  </a:moveTo>
                  <a:lnTo>
                    <a:pt x="0" y="2289047"/>
                  </a:lnTo>
                </a:path>
                <a:path w="78104" h="3900170">
                  <a:moveTo>
                    <a:pt x="77723" y="1865375"/>
                  </a:moveTo>
                  <a:lnTo>
                    <a:pt x="0" y="1865375"/>
                  </a:lnTo>
                </a:path>
                <a:path w="78104" h="3900170">
                  <a:moveTo>
                    <a:pt x="77723" y="1440179"/>
                  </a:moveTo>
                  <a:lnTo>
                    <a:pt x="0" y="1440179"/>
                  </a:lnTo>
                </a:path>
                <a:path w="78104" h="3900170">
                  <a:moveTo>
                    <a:pt x="77723" y="1016507"/>
                  </a:moveTo>
                  <a:lnTo>
                    <a:pt x="0" y="1016507"/>
                  </a:lnTo>
                </a:path>
                <a:path w="78104" h="3900170">
                  <a:moveTo>
                    <a:pt x="77723" y="592835"/>
                  </a:moveTo>
                  <a:lnTo>
                    <a:pt x="0" y="592835"/>
                  </a:lnTo>
                </a:path>
                <a:path w="78104" h="3900170">
                  <a:moveTo>
                    <a:pt x="77723" y="169163"/>
                  </a:moveTo>
                  <a:lnTo>
                    <a:pt x="0" y="169163"/>
                  </a:lnTo>
                </a:path>
              </a:pathLst>
            </a:custGeom>
            <a:ln w="14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19378" y="3557325"/>
              <a:ext cx="62865" cy="15240"/>
            </a:xfrm>
            <a:custGeom>
              <a:avLst/>
              <a:gdLst/>
              <a:ahLst/>
              <a:cxnLst/>
              <a:rect l="l" t="t" r="r" b="b"/>
              <a:pathLst>
                <a:path w="62864" h="15239">
                  <a:moveTo>
                    <a:pt x="0" y="0"/>
                  </a:moveTo>
                  <a:lnTo>
                    <a:pt x="0" y="14621"/>
                  </a:lnTo>
                  <a:lnTo>
                    <a:pt x="62483" y="14621"/>
                  </a:lnTo>
                  <a:lnTo>
                    <a:pt x="62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06246" y="3265931"/>
              <a:ext cx="216535" cy="117475"/>
            </a:xfrm>
            <a:custGeom>
              <a:avLst/>
              <a:gdLst/>
              <a:ahLst/>
              <a:cxnLst/>
              <a:rect l="l" t="t" r="r" b="b"/>
              <a:pathLst>
                <a:path w="216535" h="117475">
                  <a:moveTo>
                    <a:pt x="155447" y="0"/>
                  </a:moveTo>
                  <a:lnTo>
                    <a:pt x="216407" y="0"/>
                  </a:lnTo>
                </a:path>
                <a:path w="216535" h="117475">
                  <a:moveTo>
                    <a:pt x="0" y="115823"/>
                  </a:moveTo>
                  <a:lnTo>
                    <a:pt x="64007" y="117347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68533" y="614019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0" y="0"/>
                  </a:moveTo>
                  <a:lnTo>
                    <a:pt x="62483" y="0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58805" y="587959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5" y="0"/>
                  </a:lnTo>
                </a:path>
              </a:pathLst>
            </a:custGeom>
            <a:ln w="1462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19121" y="3314699"/>
              <a:ext cx="1452880" cy="546100"/>
            </a:xfrm>
            <a:custGeom>
              <a:avLst/>
              <a:gdLst/>
              <a:ahLst/>
              <a:cxnLst/>
              <a:rect l="l" t="t" r="r" b="b"/>
              <a:pathLst>
                <a:path w="1452879" h="546100">
                  <a:moveTo>
                    <a:pt x="262127" y="288035"/>
                  </a:moveTo>
                  <a:lnTo>
                    <a:pt x="324611" y="288035"/>
                  </a:lnTo>
                </a:path>
                <a:path w="1452879" h="546100">
                  <a:moveTo>
                    <a:pt x="435863" y="0"/>
                  </a:moveTo>
                  <a:lnTo>
                    <a:pt x="499871" y="0"/>
                  </a:lnTo>
                </a:path>
                <a:path w="1452879" h="546100">
                  <a:moveTo>
                    <a:pt x="0" y="545591"/>
                  </a:moveTo>
                  <a:lnTo>
                    <a:pt x="67055" y="545591"/>
                  </a:lnTo>
                </a:path>
                <a:path w="1452879" h="546100">
                  <a:moveTo>
                    <a:pt x="1383791" y="178307"/>
                  </a:moveTo>
                  <a:lnTo>
                    <a:pt x="1452371" y="178307"/>
                  </a:lnTo>
                </a:path>
              </a:pathLst>
            </a:custGeom>
            <a:ln w="146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601" y="4084319"/>
              <a:ext cx="2590799" cy="52273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119506" y="4079748"/>
              <a:ext cx="2601595" cy="533400"/>
            </a:xfrm>
            <a:custGeom>
              <a:avLst/>
              <a:gdLst/>
              <a:ahLst/>
              <a:cxnLst/>
              <a:rect l="l" t="t" r="r" b="b"/>
              <a:pathLst>
                <a:path w="2601595" h="533400">
                  <a:moveTo>
                    <a:pt x="2601468" y="530352"/>
                  </a:moveTo>
                  <a:lnTo>
                    <a:pt x="2601468" y="1524"/>
                  </a:lnTo>
                  <a:lnTo>
                    <a:pt x="2599944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530352"/>
                  </a:lnTo>
                  <a:lnTo>
                    <a:pt x="3048" y="533400"/>
                  </a:lnTo>
                  <a:lnTo>
                    <a:pt x="6096" y="533400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2592324" y="9144"/>
                  </a:lnTo>
                  <a:lnTo>
                    <a:pt x="2592324" y="4572"/>
                  </a:lnTo>
                  <a:lnTo>
                    <a:pt x="2596896" y="9144"/>
                  </a:lnTo>
                  <a:lnTo>
                    <a:pt x="2596896" y="533400"/>
                  </a:lnTo>
                  <a:lnTo>
                    <a:pt x="2599944" y="533400"/>
                  </a:lnTo>
                  <a:lnTo>
                    <a:pt x="2601468" y="530352"/>
                  </a:lnTo>
                  <a:close/>
                </a:path>
                <a:path w="2601595" h="533400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2601595" h="533400">
                  <a:moveTo>
                    <a:pt x="10668" y="522732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522732"/>
                  </a:lnTo>
                  <a:lnTo>
                    <a:pt x="10668" y="522732"/>
                  </a:lnTo>
                  <a:close/>
                </a:path>
                <a:path w="2601595" h="533400">
                  <a:moveTo>
                    <a:pt x="2596896" y="522732"/>
                  </a:moveTo>
                  <a:lnTo>
                    <a:pt x="6096" y="522732"/>
                  </a:lnTo>
                  <a:lnTo>
                    <a:pt x="10668" y="527304"/>
                  </a:lnTo>
                  <a:lnTo>
                    <a:pt x="10668" y="533400"/>
                  </a:lnTo>
                  <a:lnTo>
                    <a:pt x="2592324" y="533400"/>
                  </a:lnTo>
                  <a:lnTo>
                    <a:pt x="2592324" y="527304"/>
                  </a:lnTo>
                  <a:lnTo>
                    <a:pt x="2596896" y="522732"/>
                  </a:lnTo>
                  <a:close/>
                </a:path>
                <a:path w="2601595" h="533400">
                  <a:moveTo>
                    <a:pt x="10668" y="533400"/>
                  </a:moveTo>
                  <a:lnTo>
                    <a:pt x="10668" y="527304"/>
                  </a:lnTo>
                  <a:lnTo>
                    <a:pt x="6096" y="522732"/>
                  </a:lnTo>
                  <a:lnTo>
                    <a:pt x="6096" y="533400"/>
                  </a:lnTo>
                  <a:lnTo>
                    <a:pt x="10668" y="533400"/>
                  </a:lnTo>
                  <a:close/>
                </a:path>
                <a:path w="2601595" h="533400">
                  <a:moveTo>
                    <a:pt x="2596896" y="9144"/>
                  </a:moveTo>
                  <a:lnTo>
                    <a:pt x="2592324" y="4572"/>
                  </a:lnTo>
                  <a:lnTo>
                    <a:pt x="2592324" y="9144"/>
                  </a:lnTo>
                  <a:lnTo>
                    <a:pt x="2596896" y="9144"/>
                  </a:lnTo>
                  <a:close/>
                </a:path>
                <a:path w="2601595" h="533400">
                  <a:moveTo>
                    <a:pt x="2596896" y="522732"/>
                  </a:moveTo>
                  <a:lnTo>
                    <a:pt x="2596896" y="9144"/>
                  </a:lnTo>
                  <a:lnTo>
                    <a:pt x="2592324" y="9144"/>
                  </a:lnTo>
                  <a:lnTo>
                    <a:pt x="2592324" y="522732"/>
                  </a:lnTo>
                  <a:lnTo>
                    <a:pt x="2596896" y="522732"/>
                  </a:lnTo>
                  <a:close/>
                </a:path>
                <a:path w="2601595" h="533400">
                  <a:moveTo>
                    <a:pt x="2596896" y="533400"/>
                  </a:moveTo>
                  <a:lnTo>
                    <a:pt x="2596896" y="522732"/>
                  </a:lnTo>
                  <a:lnTo>
                    <a:pt x="2592324" y="527304"/>
                  </a:lnTo>
                  <a:lnTo>
                    <a:pt x="2592324" y="533400"/>
                  </a:lnTo>
                  <a:lnTo>
                    <a:pt x="2596896" y="533400"/>
                  </a:lnTo>
                  <a:close/>
                </a:path>
              </a:pathLst>
            </a:custGeom>
            <a:solidFill>
              <a:srgbClr val="91D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716536" y="5287801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8500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16536" y="4924212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8000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16536" y="4561928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7500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16536" y="4199642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7000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716536" y="3837357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6500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16536" y="3473769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6000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16536" y="3111483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5500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716536" y="2749199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5000</a:t>
            </a:r>
            <a:endParaRPr sz="1112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716536" y="2386913"/>
            <a:ext cx="342629" cy="185393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112" spc="-17" dirty="0">
                <a:latin typeface="Arial"/>
                <a:cs typeface="Arial"/>
              </a:rPr>
              <a:t>4500</a:t>
            </a:r>
            <a:endParaRPr sz="1112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738760" y="3711142"/>
            <a:ext cx="2056857" cy="126383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394" spc="-21" dirty="0">
                <a:latin typeface="Arial"/>
                <a:cs typeface="Arial"/>
              </a:rPr>
              <a:t>SIMULATIONS</a:t>
            </a:r>
            <a:endParaRPr sz="2394">
              <a:latin typeface="Arial"/>
              <a:cs typeface="Arial"/>
            </a:endParaRPr>
          </a:p>
          <a:p>
            <a:pPr marL="386064" marR="856292" algn="just">
              <a:lnSpc>
                <a:spcPct val="103699"/>
              </a:lnSpc>
              <a:spcBef>
                <a:spcPts val="1304"/>
              </a:spcBef>
            </a:pPr>
            <a:r>
              <a:rPr sz="1496" dirty="0">
                <a:solidFill>
                  <a:srgbClr val="1D3BFF"/>
                </a:solidFill>
                <a:latin typeface="Arial"/>
                <a:cs typeface="Arial"/>
              </a:rPr>
              <a:t>sea</a:t>
            </a:r>
            <a:r>
              <a:rPr sz="1496" spc="64" dirty="0">
                <a:solidFill>
                  <a:srgbClr val="1D3BFF"/>
                </a:solidFill>
                <a:latin typeface="Times New Roman"/>
                <a:cs typeface="Times New Roman"/>
              </a:rPr>
              <a:t> </a:t>
            </a:r>
            <a:r>
              <a:rPr sz="1496" spc="-9" dirty="0">
                <a:solidFill>
                  <a:srgbClr val="1D3BFF"/>
                </a:solidFill>
                <a:latin typeface="Arial"/>
                <a:cs typeface="Arial"/>
              </a:rPr>
              <a:t>route</a:t>
            </a:r>
            <a:r>
              <a:rPr sz="1496" spc="-9" dirty="0">
                <a:solidFill>
                  <a:srgbClr val="1D3BFF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srgbClr val="1D3BFF"/>
                </a:solidFill>
                <a:latin typeface="Arial"/>
                <a:cs typeface="Arial"/>
              </a:rPr>
              <a:t>(jumps</a:t>
            </a:r>
            <a:r>
              <a:rPr sz="1496" spc="90" dirty="0">
                <a:solidFill>
                  <a:srgbClr val="1D3BFF"/>
                </a:solidFill>
                <a:latin typeface="Times New Roman"/>
                <a:cs typeface="Times New Roman"/>
              </a:rPr>
              <a:t> </a:t>
            </a:r>
            <a:r>
              <a:rPr sz="1496" spc="-21" dirty="0">
                <a:solidFill>
                  <a:srgbClr val="1D3BFF"/>
                </a:solidFill>
                <a:latin typeface="Arial"/>
                <a:cs typeface="Arial"/>
              </a:rPr>
              <a:t>of</a:t>
            </a:r>
            <a:r>
              <a:rPr sz="1496" spc="-21" dirty="0">
                <a:solidFill>
                  <a:srgbClr val="1D3BFF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srgbClr val="1D3BFF"/>
                </a:solidFill>
                <a:latin typeface="Arial"/>
                <a:cs typeface="Arial"/>
              </a:rPr>
              <a:t>70</a:t>
            </a:r>
            <a:r>
              <a:rPr sz="1496" spc="64" dirty="0">
                <a:solidFill>
                  <a:srgbClr val="1D3BFF"/>
                </a:solidFill>
                <a:latin typeface="Times New Roman"/>
                <a:cs typeface="Times New Roman"/>
              </a:rPr>
              <a:t> </a:t>
            </a:r>
            <a:r>
              <a:rPr sz="1496" spc="-21" dirty="0">
                <a:solidFill>
                  <a:srgbClr val="1D3BFF"/>
                </a:solidFill>
                <a:latin typeface="Arial"/>
                <a:cs typeface="Arial"/>
              </a:rPr>
              <a:t>km)</a:t>
            </a:r>
            <a:endParaRPr sz="1496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143422" y="3340410"/>
            <a:ext cx="205184" cy="1363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860">
              <a:lnSpc>
                <a:spcPts val="1625"/>
              </a:lnSpc>
            </a:pPr>
            <a:r>
              <a:rPr sz="1368" dirty="0">
                <a:latin typeface="Arial"/>
                <a:cs typeface="Arial"/>
              </a:rPr>
              <a:t>time</a:t>
            </a:r>
            <a:r>
              <a:rPr sz="1368" spc="64" dirty="0">
                <a:latin typeface="Times New Roman"/>
                <a:cs typeface="Times New Roman"/>
              </a:rPr>
              <a:t> </a:t>
            </a:r>
            <a:r>
              <a:rPr sz="1368" dirty="0">
                <a:latin typeface="Arial"/>
                <a:cs typeface="Arial"/>
              </a:rPr>
              <a:t>(cal</a:t>
            </a:r>
            <a:r>
              <a:rPr sz="1368" spc="73" dirty="0">
                <a:latin typeface="Times New Roman"/>
                <a:cs typeface="Times New Roman"/>
              </a:rPr>
              <a:t> </a:t>
            </a:r>
            <a:r>
              <a:rPr sz="1368" dirty="0">
                <a:latin typeface="Arial"/>
                <a:cs typeface="Arial"/>
              </a:rPr>
              <a:t>yr</a:t>
            </a:r>
            <a:r>
              <a:rPr sz="1368" spc="77" dirty="0">
                <a:latin typeface="Times New Roman"/>
                <a:cs typeface="Times New Roman"/>
              </a:rPr>
              <a:t> </a:t>
            </a:r>
            <a:r>
              <a:rPr sz="1368" spc="-17" dirty="0">
                <a:latin typeface="Arial"/>
                <a:cs typeface="Arial"/>
              </a:rPr>
              <a:t>BCE)</a:t>
            </a:r>
            <a:endParaRPr sz="1368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94897" y="616340"/>
            <a:ext cx="7361354" cy="84003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796" dirty="0">
                <a:latin typeface="Arial"/>
                <a:cs typeface="Arial"/>
              </a:rPr>
              <a:t>Initially</a:t>
            </a:r>
            <a:r>
              <a:rPr sz="1796" spc="9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there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are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farmers</a:t>
            </a:r>
            <a:r>
              <a:rPr sz="1796" spc="38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only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at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the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cell</a:t>
            </a:r>
            <a:r>
              <a:rPr sz="1796" spc="26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with</a:t>
            </a:r>
            <a:r>
              <a:rPr sz="1796" spc="21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the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oldest</a:t>
            </a:r>
            <a:r>
              <a:rPr sz="1796" u="heavy" spc="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PPNB</a:t>
            </a:r>
            <a:r>
              <a:rPr sz="1796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site</a:t>
            </a:r>
            <a:r>
              <a:rPr sz="1796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b="1" u="heavy" spc="-2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796" spc="-21" dirty="0"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Upper</a:t>
            </a:r>
            <a:r>
              <a:rPr sz="1796" u="heavy" spc="2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Mesopotamia</a:t>
            </a:r>
            <a:r>
              <a:rPr sz="1796" u="heavy" spc="2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(Abu</a:t>
            </a:r>
            <a:r>
              <a:rPr sz="1796" u="heavy" spc="3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6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Hureyra</a:t>
            </a:r>
            <a:r>
              <a:rPr sz="1796" dirty="0">
                <a:latin typeface="Arial"/>
                <a:cs typeface="Arial"/>
              </a:rPr>
              <a:t>,</a:t>
            </a:r>
            <a:r>
              <a:rPr sz="1796" spc="51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&lt;9,038</a:t>
            </a:r>
            <a:r>
              <a:rPr sz="1796" spc="17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cal</a:t>
            </a:r>
            <a:r>
              <a:rPr sz="1796" spc="9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BC)</a:t>
            </a:r>
            <a:r>
              <a:rPr sz="1796" spc="21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at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a</a:t>
            </a:r>
            <a:r>
              <a:rPr sz="1796" spc="17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date</a:t>
            </a:r>
            <a:r>
              <a:rPr sz="1796" spc="21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(8,718</a:t>
            </a:r>
            <a:r>
              <a:rPr sz="1796" spc="13" dirty="0">
                <a:latin typeface="Times New Roman"/>
                <a:cs typeface="Times New Roman"/>
              </a:rPr>
              <a:t> </a:t>
            </a:r>
            <a:r>
              <a:rPr sz="1796" spc="-21" dirty="0">
                <a:latin typeface="Arial"/>
                <a:cs typeface="Arial"/>
              </a:rPr>
              <a:t>cal</a:t>
            </a:r>
            <a:r>
              <a:rPr sz="1796" spc="-21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BC)</a:t>
            </a:r>
            <a:r>
              <a:rPr sz="1796" spc="30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such</a:t>
            </a:r>
            <a:r>
              <a:rPr sz="1796" spc="26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that</a:t>
            </a:r>
            <a:r>
              <a:rPr sz="1796" spc="34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the</a:t>
            </a:r>
            <a:r>
              <a:rPr sz="1796" spc="34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simulations</a:t>
            </a:r>
            <a:r>
              <a:rPr sz="1796" spc="13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agree</a:t>
            </a:r>
            <a:r>
              <a:rPr sz="1796" spc="34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with</a:t>
            </a:r>
            <a:r>
              <a:rPr sz="1796" spc="26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the</a:t>
            </a:r>
            <a:r>
              <a:rPr sz="1796" spc="34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data</a:t>
            </a:r>
            <a:r>
              <a:rPr sz="1796" spc="26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along</a:t>
            </a:r>
            <a:r>
              <a:rPr sz="1796" spc="26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the</a:t>
            </a:r>
            <a:r>
              <a:rPr sz="1796" spc="34" dirty="0">
                <a:latin typeface="Times New Roman"/>
                <a:cs typeface="Times New Roman"/>
              </a:rPr>
              <a:t> </a:t>
            </a:r>
            <a:r>
              <a:rPr sz="1796" dirty="0">
                <a:latin typeface="Arial"/>
                <a:cs typeface="Arial"/>
              </a:rPr>
              <a:t>inland</a:t>
            </a:r>
            <a:r>
              <a:rPr sz="1796" spc="17" dirty="0">
                <a:latin typeface="Times New Roman"/>
                <a:cs typeface="Times New Roman"/>
              </a:rPr>
              <a:t> </a:t>
            </a:r>
            <a:r>
              <a:rPr sz="1796" spc="-9" dirty="0" smtClean="0">
                <a:latin typeface="Arial"/>
                <a:cs typeface="Arial"/>
              </a:rPr>
              <a:t>route</a:t>
            </a:r>
            <a:r>
              <a:rPr lang="es-ES" sz="1796" spc="-9" dirty="0" smtClean="0">
                <a:latin typeface="Arial"/>
                <a:cs typeface="Arial"/>
              </a:rPr>
              <a:t>.</a:t>
            </a:r>
            <a:endParaRPr sz="1796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41529" y="1522956"/>
            <a:ext cx="2584631" cy="116817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188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Inland</a:t>
            </a:r>
            <a:r>
              <a:rPr sz="188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81" u="heavy" spc="-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route</a:t>
            </a:r>
            <a:r>
              <a:rPr sz="1881" spc="-9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81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spc="-9" dirty="0">
                <a:solidFill>
                  <a:srgbClr val="FF0000"/>
                </a:solidFill>
                <a:latin typeface="Arial"/>
                <a:cs typeface="Arial"/>
              </a:rPr>
              <a:t>simulations</a:t>
            </a:r>
            <a:r>
              <a:rPr sz="1881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881" spc="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FF0000"/>
                </a:solidFill>
                <a:latin typeface="Arial"/>
                <a:cs typeface="Arial"/>
              </a:rPr>
              <a:t>jumps</a:t>
            </a:r>
            <a:r>
              <a:rPr sz="1881" spc="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spc="-2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81" spc="-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50</a:t>
            </a:r>
            <a:r>
              <a:rPr sz="188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8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km</a:t>
            </a:r>
            <a:r>
              <a:rPr sz="1881" u="heavy" spc="3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81" spc="-21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sz="1881" spc="-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spc="-9" dirty="0">
                <a:solidFill>
                  <a:srgbClr val="FF0000"/>
                </a:solidFill>
                <a:latin typeface="Arial"/>
                <a:cs typeface="Arial"/>
              </a:rPr>
              <a:t>generation</a:t>
            </a:r>
            <a:r>
              <a:rPr sz="1881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FF0000"/>
                </a:solidFill>
                <a:latin typeface="Arial"/>
                <a:cs typeface="Arial"/>
              </a:rPr>
              <a:t>(value</a:t>
            </a:r>
            <a:r>
              <a:rPr sz="1881" spc="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spc="-17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1881" spc="-1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81" spc="-9" dirty="0">
                <a:solidFill>
                  <a:srgbClr val="FF0000"/>
                </a:solidFill>
                <a:latin typeface="Arial"/>
                <a:cs typeface="Arial"/>
              </a:rPr>
              <a:t>ethnography)</a:t>
            </a:r>
            <a:endParaRPr sz="1881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421981" y="2707983"/>
            <a:ext cx="2529091" cy="87873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>
              <a:spcBef>
                <a:spcPts val="81"/>
              </a:spcBef>
            </a:pPr>
            <a:r>
              <a:rPr sz="188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Sea</a:t>
            </a:r>
            <a:r>
              <a:rPr sz="1881" u="heavy" spc="26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81" u="heavy" spc="-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route</a:t>
            </a:r>
            <a:r>
              <a:rPr sz="1881" spc="-9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81" spc="-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0000FF"/>
                </a:solidFill>
                <a:latin typeface="Arial"/>
                <a:cs typeface="Arial"/>
              </a:rPr>
              <a:t>best</a:t>
            </a:r>
            <a:r>
              <a:rPr sz="188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0000FF"/>
                </a:solidFill>
                <a:latin typeface="Arial"/>
                <a:cs typeface="Arial"/>
              </a:rPr>
              <a:t>fit</a:t>
            </a:r>
            <a:r>
              <a:rPr sz="188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spc="-21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1881" spc="-2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spc="-9" dirty="0">
                <a:solidFill>
                  <a:srgbClr val="0000FF"/>
                </a:solidFill>
                <a:latin typeface="Arial"/>
                <a:cs typeface="Arial"/>
              </a:rPr>
              <a:t>simulations</a:t>
            </a:r>
            <a:r>
              <a:rPr sz="1881" spc="-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1881" spc="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0000FF"/>
                </a:solidFill>
                <a:latin typeface="Arial"/>
                <a:cs typeface="Arial"/>
              </a:rPr>
              <a:t>jumps</a:t>
            </a:r>
            <a:r>
              <a:rPr sz="1881" spc="2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81" spc="-2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s-ES" sz="1881" spc="-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s-ES" sz="1881" u="sng" spc="-21" dirty="0">
                <a:solidFill>
                  <a:srgbClr val="0000FF"/>
                </a:solidFill>
                <a:latin typeface="Arial"/>
                <a:cs typeface="Arial"/>
              </a:rPr>
              <a:t>70 km</a:t>
            </a:r>
            <a:r>
              <a:rPr lang="es-ES" sz="1881" spc="-21" dirty="0">
                <a:solidFill>
                  <a:srgbClr val="0000FF"/>
                </a:solidFill>
                <a:latin typeface="Arial"/>
                <a:cs typeface="Arial"/>
              </a:rPr>
              <a:t> per </a:t>
            </a:r>
            <a:r>
              <a:rPr lang="es-ES" sz="1881" spc="-21" dirty="0" err="1">
                <a:solidFill>
                  <a:srgbClr val="0000FF"/>
                </a:solidFill>
                <a:latin typeface="Arial"/>
                <a:cs typeface="Arial"/>
              </a:rPr>
              <a:t>generation</a:t>
            </a:r>
            <a:endParaRPr sz="1881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667994" y="18371"/>
            <a:ext cx="7806066" cy="553165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660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01721">
              <a:spcBef>
                <a:spcPts val="209"/>
              </a:spcBef>
            </a:pPr>
            <a:r>
              <a:rPr sz="3420" b="1" dirty="0">
                <a:solidFill>
                  <a:srgbClr val="FFFFFF"/>
                </a:solidFill>
                <a:latin typeface="Trebuchet MS"/>
                <a:cs typeface="Trebuchet MS"/>
              </a:rPr>
              <a:t>Simulations</a:t>
            </a:r>
            <a:r>
              <a:rPr sz="3420" spc="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20" b="1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3420" spc="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20" b="1" dirty="0">
                <a:solidFill>
                  <a:srgbClr val="FFFFFF"/>
                </a:solidFill>
                <a:latin typeface="Trebuchet MS"/>
                <a:cs typeface="Trebuchet MS"/>
              </a:rPr>
              <a:t>archaeological</a:t>
            </a:r>
            <a:r>
              <a:rPr sz="3420" spc="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20" b="1" spc="-17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3420">
              <a:latin typeface="Trebuchet MS"/>
              <a:cs typeface="Trebuchet MS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474643" y="3980029"/>
            <a:ext cx="617926" cy="331226"/>
            <a:chOff x="2893957" y="4422648"/>
            <a:chExt cx="722630" cy="387350"/>
          </a:xfrm>
        </p:grpSpPr>
        <p:pic>
          <p:nvPicPr>
            <p:cNvPr id="108" name="object 10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3957" y="4422648"/>
              <a:ext cx="252980" cy="245364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3383158" y="4520184"/>
              <a:ext cx="233679" cy="289560"/>
            </a:xfrm>
            <a:custGeom>
              <a:avLst/>
              <a:gdLst/>
              <a:ahLst/>
              <a:cxnLst/>
              <a:rect l="l" t="t" r="r" b="b"/>
              <a:pathLst>
                <a:path w="233679" h="289560">
                  <a:moveTo>
                    <a:pt x="201211" y="249868"/>
                  </a:moveTo>
                  <a:lnTo>
                    <a:pt x="197722" y="225004"/>
                  </a:lnTo>
                  <a:lnTo>
                    <a:pt x="19812" y="0"/>
                  </a:lnTo>
                  <a:lnTo>
                    <a:pt x="0" y="15240"/>
                  </a:lnTo>
                  <a:lnTo>
                    <a:pt x="178552" y="241056"/>
                  </a:lnTo>
                  <a:lnTo>
                    <a:pt x="201211" y="249868"/>
                  </a:lnTo>
                  <a:close/>
                </a:path>
                <a:path w="233679" h="289560">
                  <a:moveTo>
                    <a:pt x="227076" y="287139"/>
                  </a:moveTo>
                  <a:lnTo>
                    <a:pt x="227076" y="262128"/>
                  </a:lnTo>
                  <a:lnTo>
                    <a:pt x="207264" y="277368"/>
                  </a:lnTo>
                  <a:lnTo>
                    <a:pt x="178552" y="241056"/>
                  </a:lnTo>
                  <a:lnTo>
                    <a:pt x="138684" y="225552"/>
                  </a:lnTo>
                  <a:lnTo>
                    <a:pt x="132588" y="222504"/>
                  </a:lnTo>
                  <a:lnTo>
                    <a:pt x="124968" y="225552"/>
                  </a:lnTo>
                  <a:lnTo>
                    <a:pt x="123444" y="233172"/>
                  </a:lnTo>
                  <a:lnTo>
                    <a:pt x="120396" y="239268"/>
                  </a:lnTo>
                  <a:lnTo>
                    <a:pt x="123444" y="246888"/>
                  </a:lnTo>
                  <a:lnTo>
                    <a:pt x="129540" y="248412"/>
                  </a:lnTo>
                  <a:lnTo>
                    <a:pt x="227076" y="287139"/>
                  </a:lnTo>
                  <a:close/>
                </a:path>
                <a:path w="233679" h="289560">
                  <a:moveTo>
                    <a:pt x="220980" y="266817"/>
                  </a:moveTo>
                  <a:lnTo>
                    <a:pt x="220980" y="257556"/>
                  </a:lnTo>
                  <a:lnTo>
                    <a:pt x="204216" y="271272"/>
                  </a:lnTo>
                  <a:lnTo>
                    <a:pt x="201211" y="249868"/>
                  </a:lnTo>
                  <a:lnTo>
                    <a:pt x="178552" y="241056"/>
                  </a:lnTo>
                  <a:lnTo>
                    <a:pt x="207264" y="277368"/>
                  </a:lnTo>
                  <a:lnTo>
                    <a:pt x="220980" y="266817"/>
                  </a:lnTo>
                  <a:close/>
                </a:path>
                <a:path w="233679" h="289560">
                  <a:moveTo>
                    <a:pt x="233172" y="289560"/>
                  </a:moveTo>
                  <a:lnTo>
                    <a:pt x="216408" y="179832"/>
                  </a:lnTo>
                  <a:lnTo>
                    <a:pt x="216408" y="173736"/>
                  </a:lnTo>
                  <a:lnTo>
                    <a:pt x="210312" y="169164"/>
                  </a:lnTo>
                  <a:lnTo>
                    <a:pt x="202692" y="169164"/>
                  </a:lnTo>
                  <a:lnTo>
                    <a:pt x="195072" y="170688"/>
                  </a:lnTo>
                  <a:lnTo>
                    <a:pt x="190500" y="176784"/>
                  </a:lnTo>
                  <a:lnTo>
                    <a:pt x="192024" y="184404"/>
                  </a:lnTo>
                  <a:lnTo>
                    <a:pt x="197722" y="225004"/>
                  </a:lnTo>
                  <a:lnTo>
                    <a:pt x="227076" y="262128"/>
                  </a:lnTo>
                  <a:lnTo>
                    <a:pt x="227076" y="287139"/>
                  </a:lnTo>
                  <a:lnTo>
                    <a:pt x="233172" y="289560"/>
                  </a:lnTo>
                  <a:close/>
                </a:path>
                <a:path w="233679" h="289560">
                  <a:moveTo>
                    <a:pt x="227076" y="262128"/>
                  </a:moveTo>
                  <a:lnTo>
                    <a:pt x="197722" y="225004"/>
                  </a:lnTo>
                  <a:lnTo>
                    <a:pt x="201211" y="249868"/>
                  </a:lnTo>
                  <a:lnTo>
                    <a:pt x="220980" y="257556"/>
                  </a:lnTo>
                  <a:lnTo>
                    <a:pt x="220980" y="266817"/>
                  </a:lnTo>
                  <a:lnTo>
                    <a:pt x="227076" y="262128"/>
                  </a:lnTo>
                  <a:close/>
                </a:path>
                <a:path w="233679" h="289560">
                  <a:moveTo>
                    <a:pt x="220980" y="257556"/>
                  </a:moveTo>
                  <a:lnTo>
                    <a:pt x="201211" y="249868"/>
                  </a:lnTo>
                  <a:lnTo>
                    <a:pt x="204216" y="271272"/>
                  </a:lnTo>
                  <a:lnTo>
                    <a:pt x="220980" y="257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141902" y="4989565"/>
            <a:ext cx="823177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dirty="0">
                <a:solidFill>
                  <a:srgbClr val="0000FF"/>
                </a:solidFill>
                <a:latin typeface="Arial"/>
                <a:cs typeface="Arial"/>
              </a:rPr>
              <a:t>1.6</a:t>
            </a:r>
            <a:r>
              <a:rPr sz="1539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539" spc="-9" dirty="0">
                <a:solidFill>
                  <a:srgbClr val="0000FF"/>
                </a:solidFill>
                <a:latin typeface="Arial"/>
                <a:cs typeface="Arial"/>
              </a:rPr>
              <a:t>km/yr</a:t>
            </a:r>
            <a:endParaRPr sz="1539">
              <a:latin typeface="Arial"/>
              <a:cs typeface="Arial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972918" y="4519546"/>
            <a:ext cx="426249" cy="501725"/>
            <a:chOff x="2307217" y="5053583"/>
            <a:chExt cx="498475" cy="586740"/>
          </a:xfrm>
        </p:grpSpPr>
        <p:sp>
          <p:nvSpPr>
            <p:cNvPr id="112" name="object 112"/>
            <p:cNvSpPr/>
            <p:nvPr/>
          </p:nvSpPr>
          <p:spPr>
            <a:xfrm>
              <a:off x="2679073" y="5512307"/>
              <a:ext cx="127000" cy="128270"/>
            </a:xfrm>
            <a:custGeom>
              <a:avLst/>
              <a:gdLst/>
              <a:ahLst/>
              <a:cxnLst/>
              <a:rect l="l" t="t" r="r" b="b"/>
              <a:pathLst>
                <a:path w="127000" h="128270">
                  <a:moveTo>
                    <a:pt x="126491" y="114299"/>
                  </a:moveTo>
                  <a:lnTo>
                    <a:pt x="13715" y="0"/>
                  </a:lnTo>
                  <a:lnTo>
                    <a:pt x="0" y="13715"/>
                  </a:lnTo>
                  <a:lnTo>
                    <a:pt x="112775" y="128015"/>
                  </a:lnTo>
                  <a:lnTo>
                    <a:pt x="126491" y="11429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07217" y="5053583"/>
              <a:ext cx="128270" cy="218440"/>
            </a:xfrm>
            <a:custGeom>
              <a:avLst/>
              <a:gdLst/>
              <a:ahLst/>
              <a:cxnLst/>
              <a:rect l="l" t="t" r="r" b="b"/>
              <a:pathLst>
                <a:path w="128269" h="218439">
                  <a:moveTo>
                    <a:pt x="128015" y="208787"/>
                  </a:moveTo>
                  <a:lnTo>
                    <a:pt x="16763" y="0"/>
                  </a:lnTo>
                  <a:lnTo>
                    <a:pt x="0" y="9143"/>
                  </a:lnTo>
                  <a:lnTo>
                    <a:pt x="111251" y="217931"/>
                  </a:lnTo>
                  <a:lnTo>
                    <a:pt x="128015" y="2087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451215" y="3680909"/>
            <a:ext cx="1098475" cy="861708"/>
          </a:xfrm>
          <a:prstGeom prst="rect">
            <a:avLst/>
          </a:prstGeom>
        </p:spPr>
        <p:txBody>
          <a:bodyPr vert="horz" wrap="square" lIns="0" tIns="4887" rIns="0" bIns="0" rtlCol="0">
            <a:spAutoFit/>
          </a:bodyPr>
          <a:lstStyle/>
          <a:p>
            <a:pPr marL="292128" marR="4344">
              <a:lnSpc>
                <a:spcPct val="104000"/>
              </a:lnSpc>
              <a:spcBef>
                <a:spcPts val="38"/>
              </a:spcBef>
            </a:pPr>
            <a:r>
              <a:rPr sz="1496" dirty="0">
                <a:solidFill>
                  <a:srgbClr val="FF0000"/>
                </a:solidFill>
                <a:latin typeface="Arial"/>
                <a:cs typeface="Arial"/>
              </a:rPr>
              <a:t>(jumps</a:t>
            </a:r>
            <a:r>
              <a:rPr sz="1496" spc="7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96" spc="-2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496" spc="-2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r>
              <a:rPr sz="1496" spc="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96" spc="-21" dirty="0">
                <a:solidFill>
                  <a:srgbClr val="FF0000"/>
                </a:solidFill>
                <a:latin typeface="Arial"/>
                <a:cs typeface="Arial"/>
              </a:rPr>
              <a:t>km)</a:t>
            </a:r>
            <a:endParaRPr sz="1496">
              <a:latin typeface="Arial"/>
              <a:cs typeface="Arial"/>
            </a:endParaRPr>
          </a:p>
          <a:p>
            <a:pPr marL="10860">
              <a:spcBef>
                <a:spcPts val="1116"/>
              </a:spcBef>
            </a:pPr>
            <a:r>
              <a:rPr sz="1539" dirty="0">
                <a:solidFill>
                  <a:srgbClr val="FF0000"/>
                </a:solidFill>
                <a:latin typeface="Arial"/>
                <a:cs typeface="Arial"/>
              </a:rPr>
              <a:t>0.9</a:t>
            </a:r>
            <a:r>
              <a:rPr sz="1539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39" spc="-9" dirty="0">
                <a:solidFill>
                  <a:srgbClr val="FF0000"/>
                </a:solidFill>
                <a:latin typeface="Arial"/>
                <a:cs typeface="Arial"/>
              </a:rPr>
              <a:t>km/yr</a:t>
            </a:r>
            <a:endParaRPr sz="1539">
              <a:latin typeface="Arial"/>
              <a:cs typeface="Arial"/>
            </a:endParaRPr>
          </a:p>
        </p:txBody>
      </p:sp>
      <p:sp>
        <p:nvSpPr>
          <p:cNvPr id="115" name="Rectángulo 114"/>
          <p:cNvSpPr/>
          <p:nvPr/>
        </p:nvSpPr>
        <p:spPr>
          <a:xfrm>
            <a:off x="6624184" y="3812602"/>
            <a:ext cx="24982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northern Mesopotamia </a:t>
            </a:r>
          </a:p>
          <a:p>
            <a:r>
              <a:rPr lang="en-US" sz="1600" dirty="0" smtClean="0"/>
              <a:t>B Anatolia</a:t>
            </a:r>
          </a:p>
          <a:p>
            <a:r>
              <a:rPr lang="en-US" sz="1600" dirty="0" smtClean="0"/>
              <a:t>C Germany</a:t>
            </a:r>
          </a:p>
          <a:p>
            <a:r>
              <a:rPr lang="en-US" sz="1600" dirty="0" smtClean="0"/>
              <a:t>D northern France</a:t>
            </a:r>
          </a:p>
          <a:p>
            <a:r>
              <a:rPr lang="en-US" sz="1600" dirty="0" smtClean="0"/>
              <a:t>E Belgium</a:t>
            </a:r>
          </a:p>
          <a:p>
            <a:r>
              <a:rPr lang="en-US" sz="1600" dirty="0" smtClean="0"/>
              <a:t>F Cyprus</a:t>
            </a:r>
          </a:p>
          <a:p>
            <a:r>
              <a:rPr lang="en-US" sz="1600" dirty="0" smtClean="0"/>
              <a:t>G Southern France </a:t>
            </a:r>
          </a:p>
          <a:p>
            <a:r>
              <a:rPr lang="en-US" sz="1600" dirty="0" smtClean="0"/>
              <a:t>H Catalonia</a:t>
            </a:r>
          </a:p>
          <a:p>
            <a:r>
              <a:rPr lang="en-US" sz="1600" dirty="0" smtClean="0"/>
              <a:t>I Navarre </a:t>
            </a:r>
          </a:p>
          <a:p>
            <a:r>
              <a:rPr lang="en-US" sz="1600" dirty="0" smtClean="0"/>
              <a:t>J central Portugal</a:t>
            </a:r>
            <a:endParaRPr lang="en-US" sz="1600" dirty="0"/>
          </a:p>
        </p:txBody>
      </p:sp>
      <p:sp>
        <p:nvSpPr>
          <p:cNvPr id="119" name="CuadroTexto 118"/>
          <p:cNvSpPr txBox="1"/>
          <p:nvPr/>
        </p:nvSpPr>
        <p:spPr bwMode="auto">
          <a:xfrm>
            <a:off x="2930640" y="6469172"/>
            <a:ext cx="5122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0000FF"/>
                </a:solidFill>
              </a:rPr>
              <a:t>Fort </a:t>
            </a:r>
            <a:r>
              <a:rPr lang="fr-FR" dirty="0">
                <a:solidFill>
                  <a:srgbClr val="0000FF"/>
                </a:solidFill>
              </a:rPr>
              <a:t>&amp; Pérez-Losada, </a:t>
            </a:r>
            <a:r>
              <a:rPr lang="fr-FR" i="1" dirty="0" smtClean="0">
                <a:solidFill>
                  <a:srgbClr val="0000FF"/>
                </a:solidFill>
              </a:rPr>
              <a:t>Nature </a:t>
            </a:r>
            <a:r>
              <a:rPr lang="fr-FR" i="1" dirty="0">
                <a:solidFill>
                  <a:srgbClr val="0000FF"/>
                </a:solidFill>
              </a:rPr>
              <a:t>Comm</a:t>
            </a:r>
            <a:r>
              <a:rPr lang="fr-FR" i="1" dirty="0" smtClean="0">
                <a:solidFill>
                  <a:srgbClr val="0000FF"/>
                </a:solidFill>
              </a:rPr>
              <a:t>. </a:t>
            </a:r>
            <a:r>
              <a:rPr lang="fr-FR" dirty="0">
                <a:solidFill>
                  <a:srgbClr val="0000FF"/>
                </a:solidFill>
              </a:rPr>
              <a:t>2024</a:t>
            </a:r>
            <a:endParaRPr lang="ca-ES" dirty="0" smtClean="0">
              <a:solidFill>
                <a:srgbClr val="0000FF"/>
              </a:solidFill>
            </a:endParaRPr>
          </a:p>
        </p:txBody>
      </p:sp>
      <p:sp>
        <p:nvSpPr>
          <p:cNvPr id="102" name="Marcador de número de diapositiva 101"/>
          <p:cNvSpPr>
            <a:spLocks noGrp="1"/>
          </p:cNvSpPr>
          <p:nvPr>
            <p:ph type="sldNum" sz="quarter" idx="12"/>
          </p:nvPr>
        </p:nvSpPr>
        <p:spPr>
          <a:xfrm>
            <a:off x="6817472" y="6431798"/>
            <a:ext cx="213360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37"/>
    </mc:Choice>
    <mc:Fallback xmlns="">
      <p:transition spd="slow" advTm="1429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 bwMode="auto">
          <a:xfrm>
            <a:off x="684701" y="5977379"/>
            <a:ext cx="7747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dirty="0" smtClean="0"/>
              <a:t>Now we have data for more regions and can analyze both routes separately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99827" y="4887917"/>
            <a:ext cx="1276033" cy="64193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212851" marR="206336" indent="1086" algn="ctr">
              <a:spcBef>
                <a:spcPts val="81"/>
              </a:spcBef>
            </a:pPr>
            <a:r>
              <a:rPr sz="1368" spc="-9" dirty="0">
                <a:solidFill>
                  <a:srgbClr val="FF0000"/>
                </a:solidFill>
                <a:latin typeface="Arial"/>
                <a:cs typeface="Arial"/>
              </a:rPr>
              <a:t>Isern,Fort</a:t>
            </a:r>
            <a:r>
              <a:rPr sz="1368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68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1368" spc="3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68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368" spc="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68" spc="-9" dirty="0">
                <a:solidFill>
                  <a:srgbClr val="FF0000"/>
                </a:solidFill>
                <a:latin typeface="Arial"/>
                <a:cs typeface="Arial"/>
              </a:rPr>
              <a:t>Rioja,</a:t>
            </a:r>
            <a:endParaRPr sz="1368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68" i="1" dirty="0">
                <a:solidFill>
                  <a:srgbClr val="FF0000"/>
                </a:solidFill>
                <a:latin typeface="Arial"/>
                <a:cs typeface="Arial"/>
              </a:rPr>
              <a:t>Sci.</a:t>
            </a:r>
            <a:r>
              <a:rPr sz="1368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68" i="1" dirty="0">
                <a:solidFill>
                  <a:srgbClr val="FF0000"/>
                </a:solidFill>
                <a:latin typeface="Arial"/>
                <a:cs typeface="Arial"/>
              </a:rPr>
              <a:t>Rep.</a:t>
            </a:r>
            <a:r>
              <a:rPr sz="1368" spc="3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68" spc="-9" dirty="0">
                <a:solidFill>
                  <a:srgbClr val="FF0000"/>
                </a:solidFill>
                <a:latin typeface="Arial"/>
                <a:cs typeface="Arial"/>
              </a:rPr>
              <a:t>(2017)</a:t>
            </a:r>
            <a:endParaRPr sz="1368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404" y="0"/>
            <a:ext cx="7806066" cy="655160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33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9774">
              <a:spcBef>
                <a:spcPts val="184"/>
              </a:spcBef>
            </a:pPr>
            <a:r>
              <a:rPr lang="en-HK" sz="4104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Ancient genetics</a:t>
            </a:r>
            <a:endParaRPr lang="en-HK" sz="4104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076" y="1402672"/>
            <a:ext cx="7663302" cy="44680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2609" y="693718"/>
            <a:ext cx="7063251" cy="3659750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394" dirty="0">
                <a:latin typeface="Arial"/>
                <a:cs typeface="Arial"/>
              </a:rPr>
              <a:t>mtDNA</a:t>
            </a:r>
            <a:r>
              <a:rPr sz="2394" spc="-90" dirty="0">
                <a:latin typeface="Times New Roman"/>
                <a:cs typeface="Times New Roman"/>
              </a:rPr>
              <a:t> </a:t>
            </a:r>
            <a:r>
              <a:rPr sz="2394" dirty="0">
                <a:latin typeface="Arial"/>
                <a:cs typeface="Arial"/>
              </a:rPr>
              <a:t>haplogroup</a:t>
            </a:r>
            <a:r>
              <a:rPr sz="2394" spc="34" dirty="0">
                <a:latin typeface="Times New Roman"/>
                <a:cs typeface="Times New Roman"/>
              </a:rPr>
              <a:t> </a:t>
            </a:r>
            <a:r>
              <a:rPr sz="2394" dirty="0" smtClean="0">
                <a:latin typeface="Arial"/>
                <a:cs typeface="Arial"/>
              </a:rPr>
              <a:t>K</a:t>
            </a:r>
            <a:r>
              <a:rPr lang="en-US" sz="2394" dirty="0">
                <a:latin typeface="Arial"/>
                <a:cs typeface="Arial"/>
              </a:rPr>
              <a:t> </a:t>
            </a:r>
            <a:r>
              <a:rPr lang="en-US" sz="2394" dirty="0" smtClean="0">
                <a:latin typeface="Arial"/>
                <a:cs typeface="Arial"/>
              </a:rPr>
              <a:t>is the most frequent one in early farmers. It is essentially absent</a:t>
            </a:r>
            <a:r>
              <a:rPr lang="en-US" sz="2394" spc="13" dirty="0" smtClean="0">
                <a:latin typeface="Times New Roman"/>
                <a:cs typeface="Times New Roman"/>
              </a:rPr>
              <a:t> </a:t>
            </a:r>
            <a:r>
              <a:rPr lang="en-US" sz="2394" dirty="0" smtClean="0">
                <a:latin typeface="Arial"/>
                <a:cs typeface="Arial"/>
              </a:rPr>
              <a:t>in</a:t>
            </a:r>
            <a:r>
              <a:rPr lang="en-US" sz="2394" spc="30" dirty="0" smtClean="0">
                <a:latin typeface="Times New Roman"/>
                <a:cs typeface="Times New Roman"/>
              </a:rPr>
              <a:t> </a:t>
            </a:r>
            <a:r>
              <a:rPr lang="en-US" sz="2394" spc="-9" dirty="0" smtClean="0">
                <a:latin typeface="Arial"/>
                <a:cs typeface="Arial"/>
              </a:rPr>
              <a:t>HGs</a:t>
            </a:r>
            <a:endParaRPr lang="en-US" sz="2394" dirty="0" smtClean="0">
              <a:latin typeface="Arial"/>
              <a:cs typeface="Arial"/>
            </a:endParaRPr>
          </a:p>
          <a:p>
            <a:pPr>
              <a:spcBef>
                <a:spcPts val="2634"/>
              </a:spcBef>
            </a:pPr>
            <a:endParaRPr sz="2394" dirty="0">
              <a:latin typeface="Arial"/>
              <a:cs typeface="Arial"/>
            </a:endParaRPr>
          </a:p>
          <a:p>
            <a:pPr marL="5387532" marR="281811" indent="-2715" algn="ctr"/>
            <a:r>
              <a:rPr sz="2394" b="1" spc="-17" dirty="0">
                <a:latin typeface="Arial"/>
                <a:cs typeface="Arial"/>
              </a:rPr>
              <a:t>This</a:t>
            </a:r>
            <a:r>
              <a:rPr sz="2394" spc="-17" dirty="0">
                <a:latin typeface="Times New Roman"/>
                <a:cs typeface="Times New Roman"/>
              </a:rPr>
              <a:t> </a:t>
            </a:r>
            <a:r>
              <a:rPr sz="2394" b="1" dirty="0">
                <a:latin typeface="Arial"/>
                <a:cs typeface="Arial"/>
              </a:rPr>
              <a:t>pattern</a:t>
            </a:r>
            <a:r>
              <a:rPr sz="2394" spc="4" dirty="0">
                <a:latin typeface="Times New Roman"/>
                <a:cs typeface="Times New Roman"/>
              </a:rPr>
              <a:t> </a:t>
            </a:r>
            <a:r>
              <a:rPr sz="2394" b="1" spc="-30" dirty="0">
                <a:latin typeface="Arial"/>
                <a:cs typeface="Arial"/>
              </a:rPr>
              <a:t>in</a:t>
            </a:r>
            <a:endParaRPr sz="2394" dirty="0">
              <a:latin typeface="Arial"/>
              <a:cs typeface="Arial"/>
            </a:endParaRPr>
          </a:p>
          <a:p>
            <a:pPr marL="5110065" marR="4344" indent="-2715" algn="ctr"/>
            <a:r>
              <a:rPr sz="2394" b="1" dirty="0">
                <a:latin typeface="Arial"/>
                <a:cs typeface="Arial"/>
              </a:rPr>
              <a:t>early</a:t>
            </a:r>
            <a:r>
              <a:rPr sz="2394" spc="26" dirty="0">
                <a:latin typeface="Times New Roman"/>
                <a:cs typeface="Times New Roman"/>
              </a:rPr>
              <a:t> </a:t>
            </a:r>
            <a:r>
              <a:rPr sz="2394" b="1" spc="-9" dirty="0">
                <a:latin typeface="Arial"/>
                <a:cs typeface="Arial"/>
              </a:rPr>
              <a:t>farmers</a:t>
            </a:r>
            <a:r>
              <a:rPr sz="2394" spc="-9" dirty="0">
                <a:latin typeface="Times New Roman"/>
                <a:cs typeface="Times New Roman"/>
              </a:rPr>
              <a:t> </a:t>
            </a:r>
            <a:r>
              <a:rPr sz="2394" b="1" spc="-9" dirty="0">
                <a:latin typeface="Arial"/>
                <a:cs typeface="Arial"/>
              </a:rPr>
              <a:t>suggests</a:t>
            </a:r>
            <a:r>
              <a:rPr sz="2394" spc="-9" dirty="0">
                <a:latin typeface="Times New Roman"/>
                <a:cs typeface="Times New Roman"/>
              </a:rPr>
              <a:t> </a:t>
            </a:r>
            <a:r>
              <a:rPr sz="2394" b="1" spc="-9" dirty="0">
                <a:latin typeface="Arial"/>
                <a:cs typeface="Arial"/>
              </a:rPr>
              <a:t>interbreeding</a:t>
            </a:r>
            <a:r>
              <a:rPr sz="2394" spc="-9" dirty="0">
                <a:latin typeface="Times New Roman"/>
                <a:cs typeface="Times New Roman"/>
              </a:rPr>
              <a:t> </a:t>
            </a:r>
            <a:r>
              <a:rPr sz="2394" b="1" dirty="0">
                <a:latin typeface="Arial"/>
                <a:cs typeface="Arial"/>
              </a:rPr>
              <a:t>with</a:t>
            </a:r>
            <a:r>
              <a:rPr sz="2394" spc="17" dirty="0">
                <a:latin typeface="Times New Roman"/>
                <a:cs typeface="Times New Roman"/>
              </a:rPr>
              <a:t> </a:t>
            </a:r>
            <a:r>
              <a:rPr sz="2394" b="1" spc="-21" dirty="0">
                <a:latin typeface="Arial"/>
                <a:cs typeface="Arial"/>
              </a:rPr>
              <a:t>HGs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757387" y="6381750"/>
            <a:ext cx="213360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8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37"/>
    </mc:Choice>
    <mc:Fallback xmlns="">
      <p:transition spd="slow" advTm="997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146903" y="616790"/>
                <a:ext cx="9141769" cy="609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400" dirty="0" smtClean="0">
                    <a:solidFill>
                      <a:srgbClr val="FF0000"/>
                    </a:solidFill>
                  </a:rPr>
                  <a:t>The genetic simulations are very similar to the archaeological ones explained above, but with 3 populations (not only 2):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s-E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farmers</a:t>
                </a:r>
                <a:r>
                  <a:rPr lang="en-US" sz="2400" dirty="0"/>
                  <a:t> who </a:t>
                </a:r>
                <a:r>
                  <a:rPr lang="en-US" sz="2400" i="1" u="sng" dirty="0">
                    <a:solidFill>
                      <a:srgbClr val="0000FF"/>
                    </a:solidFill>
                  </a:rPr>
                  <a:t>have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haplogroup</a:t>
                </a:r>
                <a:r>
                  <a:rPr lang="en-US" sz="2400" dirty="0"/>
                  <a:t> K.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s-ES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farmers</a:t>
                </a:r>
                <a:r>
                  <a:rPr lang="en-US" sz="2400" dirty="0"/>
                  <a:t> who </a:t>
                </a:r>
                <a:r>
                  <a:rPr lang="en-US" sz="2400" u="sng" dirty="0">
                    <a:solidFill>
                      <a:srgbClr val="0000FF"/>
                    </a:solidFill>
                  </a:rPr>
                  <a:t>do </a:t>
                </a:r>
                <a:r>
                  <a:rPr lang="en-US" sz="2400" i="1" u="sng" dirty="0">
                    <a:solidFill>
                      <a:srgbClr val="0000FF"/>
                    </a:solidFill>
                  </a:rPr>
                  <a:t>not have</a:t>
                </a:r>
                <a:r>
                  <a:rPr lang="en-US" sz="240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/>
                  <a:t>haplogroup</a:t>
                </a:r>
                <a:r>
                  <a:rPr lang="en-US" sz="2400" dirty="0"/>
                  <a:t> K.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latin typeface="Cambria Math"/>
                          </a:rPr>
                          <m:t>𝐻𝐺</m:t>
                        </m:r>
                      </m:sub>
                    </m:sSub>
                    <m:r>
                      <a:rPr lang="es-ES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/>
                  <a:t>hunter-gatherers (all without </a:t>
                </a:r>
                <a:r>
                  <a:rPr lang="en-US" sz="2400" dirty="0" err="1"/>
                  <a:t>haplogroup</a:t>
                </a:r>
                <a:r>
                  <a:rPr lang="en-US" sz="2400" dirty="0"/>
                  <a:t> K).</a:t>
                </a:r>
              </a:p>
              <a:p>
                <a:pPr eaLnBrk="1" hangingPunct="1"/>
                <a:r>
                  <a:rPr lang="en-US" sz="2800" dirty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0000FF"/>
                        </a:solidFill>
                        <a:latin typeface="Cambria Math"/>
                      </a:rPr>
                      <m:t>%</m:t>
                    </m:r>
                    <m:r>
                      <a:rPr lang="es-ES" sz="2800" i="1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s-ES" sz="28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s-E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s-E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·100</m:t>
                    </m:r>
                  </m:oMath>
                </a14:m>
                <a:endParaRPr lang="en-US" sz="2800" dirty="0"/>
              </a:p>
              <a:p>
                <a:pPr eaLnBrk="1" hangingPunct="1"/>
                <a:r>
                  <a:rPr lang="en-US" sz="2400" dirty="0" smtClean="0"/>
                  <a:t>Interbreeding </a:t>
                </a:r>
                <a:r>
                  <a:rPr lang="es-ES" sz="2400" dirty="0" smtClean="0"/>
                  <a:t> [1-2]:</a:t>
                </a:r>
                <a:endParaRPr lang="es-ES" sz="2400" dirty="0" smtClean="0">
                  <a:latin typeface="Cambria Math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/>
                        </a:rPr>
                        <m:t>𝑐𝑜𝑢𝑝𝑙𝑒𝑠</m:t>
                      </m:r>
                      <m:r>
                        <a:rPr lang="es-ES" sz="2400" i="1">
                          <a:latin typeface="Cambria Math"/>
                        </a:rPr>
                        <m:t> </m:t>
                      </m:r>
                      <m:r>
                        <a:rPr lang="es-ES" sz="2400" i="1">
                          <a:latin typeface="Cambria Math"/>
                        </a:rPr>
                        <m:t>𝐻𝑁</m:t>
                      </m:r>
                      <m:r>
                        <a:rPr lang="es-ES" sz="24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s-ES" sz="2400" b="0" i="1" dirty="0" smtClean="0">
                          <a:sym typeface="Symbol" panose="05050102010706020507" pitchFamily="18" charset="2"/>
                        </a:rPr>
                        <m:t>C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s-E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algn="ctr" eaLnBrk="1" hangingPunct="1"/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/>
                      </a:rPr>
                      <m:t>𝑐𝑜𝑢𝑝𝑙𝑒𝑠</m:t>
                    </m:r>
                    <m:r>
                      <a:rPr lang="es-ES" sz="2400" i="1">
                        <a:latin typeface="Cambria Math"/>
                      </a:rPr>
                      <m:t> </m:t>
                    </m:r>
                    <m:r>
                      <a:rPr lang="es-ES" sz="2400" i="1">
                        <a:latin typeface="Cambria Math"/>
                      </a:rPr>
                      <m:t>𝐻𝑋</m:t>
                    </m:r>
                    <m:r>
                      <a:rPr lang="es-E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s-ES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800" b="0" i="1" dirty="0" smtClean="0">
                        <a:sym typeface="Symbol" panose="05050102010706020507" pitchFamily="18" charset="2"/>
                      </a:rPr>
                      <m:t>C</m:t>
                    </m:r>
                    <m:f>
                      <m:f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latin typeface="Cambria Math"/>
                              </a:rPr>
                              <m:t>𝐻𝐺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latin typeface="Cambria Math"/>
                              </a:rPr>
                              <m:t>𝐻𝐺</m:t>
                            </m:r>
                          </m:sub>
                        </m:sSub>
                        <m:r>
                          <a:rPr lang="es-ES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s-ES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8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endParaRPr lang="es-ES" sz="2800" dirty="0" smtClean="0"/>
              </a:p>
              <a:p>
                <a:pPr eaLnBrk="1" hangingPunct="1"/>
                <a:r>
                  <a:rPr lang="en-US" sz="2000" dirty="0" smtClean="0"/>
                  <a:t>     random </a:t>
                </a:r>
                <a:r>
                  <a:rPr lang="en-US" sz="2000" dirty="0"/>
                  <a:t>mating for farmers</a:t>
                </a:r>
                <a:r>
                  <a:rPr lang="en-US" sz="2400" dirty="0">
                    <a:sym typeface="Mathematica1"/>
                  </a:rPr>
                  <a:t>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/>
                      </a:rPr>
                      <m:t>𝑐𝑜𝑢𝑝𝑙𝑒𝑠</m:t>
                    </m:r>
                    <m:r>
                      <a:rPr lang="es-ES" sz="2400" i="1">
                        <a:latin typeface="Cambria Math"/>
                      </a:rPr>
                      <m:t> </m:t>
                    </m:r>
                    <m:r>
                      <a:rPr lang="es-ES" sz="2400" i="1">
                        <a:latin typeface="Cambria Math"/>
                      </a:rPr>
                      <m:t>𝑁𝑋</m:t>
                    </m:r>
                    <m:r>
                      <a:rPr lang="es-E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s-E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US" dirty="0" smtClean="0"/>
                  <a:t>[1-2] Cavalli-Sforza </a:t>
                </a:r>
                <a:r>
                  <a:rPr lang="en-US" dirty="0"/>
                  <a:t>&amp; </a:t>
                </a:r>
                <a:r>
                  <a:rPr lang="en-US" dirty="0" smtClean="0"/>
                  <a:t>Feldman, book </a:t>
                </a:r>
                <a:r>
                  <a:rPr lang="en-US" dirty="0"/>
                  <a:t>1981; </a:t>
                </a:r>
                <a:r>
                  <a:rPr lang="en-US" dirty="0" smtClean="0"/>
                  <a:t>Fort, </a:t>
                </a:r>
                <a:r>
                  <a:rPr lang="en-US" i="1" dirty="0" smtClean="0"/>
                  <a:t>Phys. Rev. E </a:t>
                </a:r>
                <a:r>
                  <a:rPr lang="en-US" dirty="0" smtClean="0"/>
                  <a:t>2011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3" y="616790"/>
                <a:ext cx="9141769" cy="6098272"/>
              </a:xfrm>
              <a:prstGeom prst="rect">
                <a:avLst/>
              </a:prstGeom>
              <a:blipFill>
                <a:blip r:embed="rId2"/>
                <a:stretch>
                  <a:fillRect l="-1000" t="-699" b="-59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0" y="0"/>
            <a:ext cx="9144000" cy="61679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Simulations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2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589"/>
            <a:ext cx="4506841" cy="33570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3589"/>
            <a:ext cx="4468040" cy="3347696"/>
          </a:xfrm>
          <a:prstGeom prst="rect">
            <a:avLst/>
          </a:prstGeom>
        </p:spPr>
      </p:pic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5059504" y="484720"/>
            <a:ext cx="3980535" cy="639130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33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9142" algn="l">
              <a:spcBef>
                <a:spcPts val="184"/>
              </a:spcBef>
            </a:pPr>
            <a:r>
              <a:rPr lang="en-BZ" sz="4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  Sea route</a:t>
            </a:r>
            <a:endParaRPr lang="en-BZ" sz="4000" dirty="0">
              <a:latin typeface="Trebuchet MS"/>
              <a:cs typeface="Trebuchet MS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532133" y="475414"/>
            <a:ext cx="3714071" cy="639130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3349" rIns="0" bIns="0" rtlCol="0">
            <a:spAutoFit/>
          </a:bodyPr>
          <a:lstStyle>
            <a:lvl1pPr>
              <a:defRPr sz="4400" b="0" i="0">
                <a:solidFill>
                  <a:srgbClr val="0000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9142">
              <a:spcBef>
                <a:spcPts val="184"/>
              </a:spcBef>
            </a:pPr>
            <a:r>
              <a:rPr lang="en-HK" sz="4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Inland route</a:t>
            </a:r>
            <a:endParaRPr lang="en-HK" sz="4000" dirty="0">
              <a:latin typeface="Trebuchet MS"/>
              <a:cs typeface="Trebuchet MS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457200" y="4669636"/>
            <a:ext cx="8229600" cy="15580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2400" b="1" dirty="0">
                <a:latin typeface="Arial"/>
                <a:cs typeface="Arial"/>
              </a:rPr>
              <a:t>Best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fits: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Arial"/>
                <a:cs typeface="Arial"/>
              </a:rPr>
              <a:t>C</a:t>
            </a:r>
            <a:r>
              <a:rPr sz="2400" spc="56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=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b="1" u="sng" spc="-9" dirty="0" smtClean="0">
                <a:latin typeface="Arial"/>
                <a:cs typeface="Arial"/>
              </a:rPr>
              <a:t>0.07</a:t>
            </a:r>
            <a:r>
              <a:rPr sz="2400" b="1" spc="-9" dirty="0" smtClean="0">
                <a:latin typeface="Arial"/>
                <a:cs typeface="Arial"/>
              </a:rPr>
              <a:t>-</a:t>
            </a:r>
            <a:r>
              <a:rPr sz="2400" b="1" spc="-17" dirty="0" smtClean="0">
                <a:latin typeface="Arial"/>
                <a:cs typeface="Arial"/>
              </a:rPr>
              <a:t>0.08</a:t>
            </a:r>
            <a:r>
              <a:rPr lang="es-ES" sz="2400" b="1" spc="-17" dirty="0" smtClean="0">
                <a:latin typeface="Arial"/>
                <a:cs typeface="Arial"/>
              </a:rPr>
              <a:t>                     </a:t>
            </a:r>
            <a:r>
              <a:rPr lang="en-US" sz="2400" b="1" dirty="0">
                <a:latin typeface="Arial"/>
                <a:cs typeface="Arial"/>
              </a:rPr>
              <a:t>Best</a:t>
            </a:r>
            <a:r>
              <a:rPr lang="en-US" sz="2400" spc="56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Arial"/>
                <a:cs typeface="Arial"/>
              </a:rPr>
              <a:t>fits:</a:t>
            </a:r>
            <a:r>
              <a:rPr lang="en-US" sz="2400" spc="34" dirty="0">
                <a:latin typeface="Times New Roman"/>
                <a:cs typeface="Times New Roman"/>
              </a:rPr>
              <a:t> </a:t>
            </a:r>
            <a:r>
              <a:rPr lang="en-US" sz="2400" b="1" i="1" dirty="0">
                <a:latin typeface="Arial"/>
                <a:cs typeface="Arial"/>
              </a:rPr>
              <a:t>C</a:t>
            </a:r>
            <a:r>
              <a:rPr lang="en-US" sz="2400" spc="51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latin typeface="Arial"/>
                <a:cs typeface="Arial"/>
              </a:rPr>
              <a:t>=</a:t>
            </a:r>
            <a:r>
              <a:rPr lang="en-US" sz="2400" spc="38" dirty="0">
                <a:latin typeface="Times New Roman"/>
                <a:cs typeface="Times New Roman"/>
              </a:rPr>
              <a:t> </a:t>
            </a:r>
            <a:r>
              <a:rPr lang="en-US" sz="2400" b="1" spc="-9" dirty="0" smtClean="0">
                <a:latin typeface="Arial"/>
                <a:cs typeface="Arial"/>
              </a:rPr>
              <a:t>0.06-</a:t>
            </a:r>
            <a:r>
              <a:rPr lang="en-US" sz="2400" b="1" u="sng" spc="-9" dirty="0" smtClean="0">
                <a:latin typeface="Arial"/>
                <a:cs typeface="Arial"/>
              </a:rPr>
              <a:t>0.07</a:t>
            </a:r>
          </a:p>
          <a:p>
            <a:pPr marL="10860">
              <a:spcBef>
                <a:spcPts val="90"/>
              </a:spcBef>
            </a:pPr>
            <a:endParaRPr lang="en-US" sz="2800" b="1" spc="-9" dirty="0">
              <a:latin typeface="Arial"/>
              <a:cs typeface="Arial"/>
            </a:endParaRPr>
          </a:p>
          <a:p>
            <a:pPr marL="10860" algn="ctr">
              <a:spcBef>
                <a:spcPts val="90"/>
              </a:spcBef>
            </a:pPr>
            <a:r>
              <a:rPr lang="en-US" sz="2800" b="1" dirty="0">
                <a:latin typeface="Arial"/>
                <a:cs typeface="Arial"/>
              </a:rPr>
              <a:t>Essentially</a:t>
            </a:r>
            <a:r>
              <a:rPr lang="en-US" sz="2800" spc="26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Arial"/>
                <a:cs typeface="Arial"/>
              </a:rPr>
              <a:t>the</a:t>
            </a:r>
            <a:r>
              <a:rPr lang="en-US" sz="2800" spc="34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same!</a:t>
            </a:r>
            <a:endParaRPr lang="en-US" sz="2800" dirty="0">
              <a:latin typeface="Arial"/>
              <a:cs typeface="Arial"/>
            </a:endParaRPr>
          </a:p>
          <a:p>
            <a:pPr marL="10860">
              <a:spcBef>
                <a:spcPts val="90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790090" y="4080591"/>
            <a:ext cx="390955" cy="3909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8416389" y="4080591"/>
            <a:ext cx="390955" cy="3909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 bwMode="auto">
          <a:xfrm>
            <a:off x="3133817" y="6336079"/>
            <a:ext cx="5122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0000FF"/>
                </a:solidFill>
              </a:rPr>
              <a:t>Fort </a:t>
            </a:r>
            <a:r>
              <a:rPr lang="fr-FR" dirty="0">
                <a:solidFill>
                  <a:srgbClr val="0000FF"/>
                </a:solidFill>
              </a:rPr>
              <a:t>&amp; Pérez-Losada, </a:t>
            </a:r>
            <a:r>
              <a:rPr lang="fr-FR" i="1" dirty="0" smtClean="0">
                <a:solidFill>
                  <a:srgbClr val="0000FF"/>
                </a:solidFill>
              </a:rPr>
              <a:t>Nature </a:t>
            </a:r>
            <a:r>
              <a:rPr lang="fr-FR" i="1" dirty="0">
                <a:solidFill>
                  <a:srgbClr val="0000FF"/>
                </a:solidFill>
              </a:rPr>
              <a:t>Comm</a:t>
            </a:r>
            <a:r>
              <a:rPr lang="fr-FR" i="1" dirty="0" smtClean="0">
                <a:solidFill>
                  <a:srgbClr val="0000FF"/>
                </a:solidFill>
              </a:rPr>
              <a:t>. </a:t>
            </a:r>
            <a:r>
              <a:rPr lang="fr-FR" dirty="0">
                <a:solidFill>
                  <a:srgbClr val="0000FF"/>
                </a:solidFill>
              </a:rPr>
              <a:t>2024</a:t>
            </a:r>
            <a:endParaRPr lang="ca-ES" dirty="0" smtClean="0">
              <a:solidFill>
                <a:srgbClr val="0000FF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06020" y="6467286"/>
            <a:ext cx="213360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43"/>
    </mc:Choice>
    <mc:Fallback xmlns="">
      <p:transition spd="slow" advTm="8454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 txBox="1"/>
          <p:nvPr/>
        </p:nvSpPr>
        <p:spPr>
          <a:xfrm>
            <a:off x="152634" y="510432"/>
            <a:ext cx="8991366" cy="2984251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43439" marR="1172312">
              <a:spcBef>
                <a:spcPts val="90"/>
              </a:spcBef>
            </a:pPr>
            <a:r>
              <a:rPr lang="en-US" sz="2736" dirty="0" smtClean="0">
                <a:latin typeface="Arial"/>
                <a:cs typeface="Arial"/>
              </a:rPr>
              <a:t>·Previous</a:t>
            </a:r>
            <a:r>
              <a:rPr lang="en-US" sz="2736" spc="26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slide:</a:t>
            </a:r>
            <a:r>
              <a:rPr lang="en-US" sz="2736" spc="30" dirty="0" smtClean="0">
                <a:latin typeface="Times New Roman"/>
                <a:cs typeface="Times New Roman"/>
              </a:rPr>
              <a:t> </a:t>
            </a:r>
            <a:r>
              <a:rPr lang="en-US" sz="2736" i="1" spc="8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C</a:t>
            </a:r>
            <a:r>
              <a:rPr lang="en-US" sz="2736" spc="68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≈</a:t>
            </a:r>
            <a:r>
              <a:rPr lang="en-US" sz="2736" spc="6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spc="4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0.</a:t>
            </a:r>
            <a:r>
              <a:rPr lang="en-US" sz="2736" spc="-23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spc="3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07 </a:t>
            </a:r>
            <a:r>
              <a:rPr lang="en-US" sz="2736" spc="30" dirty="0" smtClean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, so </a:t>
            </a:r>
            <a:r>
              <a:rPr lang="en-US" sz="2736" dirty="0" smtClean="0">
                <a:latin typeface="Arial"/>
                <a:cs typeface="Arial"/>
              </a:rPr>
              <a:t>about</a:t>
            </a:r>
            <a:r>
              <a:rPr lang="en-US" sz="2736" spc="38" dirty="0" smtClean="0">
                <a:latin typeface="Times New Roman"/>
                <a:cs typeface="Times New Roman"/>
              </a:rPr>
              <a:t> </a:t>
            </a:r>
          </a:p>
          <a:p>
            <a:pPr marL="43439" marR="1172312">
              <a:spcBef>
                <a:spcPts val="90"/>
              </a:spcBef>
            </a:pPr>
            <a:r>
              <a:rPr lang="en-US" sz="2736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3.6% *</a:t>
            </a:r>
            <a:r>
              <a:rPr lang="en-US" sz="2736" spc="38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n-US" sz="2736" spc="4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spc="-9" dirty="0" smtClean="0">
                <a:solidFill>
                  <a:srgbClr val="0000FF"/>
                </a:solidFill>
                <a:latin typeface="Arial"/>
                <a:cs typeface="Arial"/>
              </a:rPr>
              <a:t>early farmers</a:t>
            </a:r>
            <a:r>
              <a:rPr lang="en-US" sz="2736" spc="-9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interbred with</a:t>
            </a:r>
            <a:r>
              <a:rPr lang="en-US" sz="2736" spc="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736" spc="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HG</a:t>
            </a:r>
            <a:r>
              <a:rPr lang="en-US" sz="2736" spc="30" dirty="0" smtClean="0">
                <a:latin typeface="Arial"/>
                <a:cs typeface="Arial"/>
              </a:rPr>
              <a:t>.</a:t>
            </a:r>
            <a:endParaRPr lang="en-US" sz="2736" dirty="0" smtClean="0">
              <a:latin typeface="Arial"/>
              <a:cs typeface="Arial"/>
            </a:endParaRPr>
          </a:p>
          <a:p>
            <a:pPr>
              <a:spcBef>
                <a:spcPts val="133"/>
              </a:spcBef>
            </a:pPr>
            <a:endParaRPr lang="en-US" sz="2736" dirty="0" smtClean="0">
              <a:latin typeface="Arial"/>
              <a:cs typeface="Arial"/>
            </a:endParaRPr>
          </a:p>
          <a:p>
            <a:pPr marL="43439" marR="36923">
              <a:spcBef>
                <a:spcPts val="4"/>
              </a:spcBef>
              <a:tabLst>
                <a:tab pos="4004540" algn="l"/>
                <a:tab pos="5466808" algn="l"/>
              </a:tabLst>
            </a:pPr>
            <a:r>
              <a:rPr lang="en-US" sz="2736" spc="-21" dirty="0" smtClean="0">
                <a:latin typeface="Arial"/>
                <a:cs typeface="Arial"/>
              </a:rPr>
              <a:t>·Taking</a:t>
            </a:r>
            <a:r>
              <a:rPr lang="en-US" sz="2736" spc="4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into</a:t>
            </a:r>
            <a:r>
              <a:rPr lang="en-US" sz="2736" spc="9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account</a:t>
            </a:r>
            <a:r>
              <a:rPr lang="en-US" sz="2736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the</a:t>
            </a:r>
            <a:r>
              <a:rPr lang="en-US" sz="2736" spc="13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uncertainties</a:t>
            </a:r>
            <a:r>
              <a:rPr lang="en-US" sz="2736" spc="4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in</a:t>
            </a:r>
            <a:r>
              <a:rPr lang="en-US" sz="2736" spc="17" dirty="0" smtClean="0">
                <a:latin typeface="Times New Roman"/>
                <a:cs typeface="Times New Roman"/>
              </a:rPr>
              <a:t> </a:t>
            </a:r>
            <a:r>
              <a:rPr lang="en-US" sz="2736" spc="-21" dirty="0" smtClean="0">
                <a:latin typeface="Arial"/>
                <a:cs typeface="Arial"/>
              </a:rPr>
              <a:t>the</a:t>
            </a:r>
            <a:r>
              <a:rPr lang="en-US" sz="2736" spc="-21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parameter</a:t>
            </a:r>
            <a:r>
              <a:rPr lang="en-US" sz="2736" spc="56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values</a:t>
            </a:r>
            <a:r>
              <a:rPr lang="en-US" sz="2736" spc="73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(</a:t>
            </a:r>
            <a:r>
              <a:rPr lang="en-US" sz="2736" i="1" dirty="0" smtClean="0">
                <a:latin typeface="Arial"/>
                <a:cs typeface="Arial"/>
              </a:rPr>
              <a:t>r, </a:t>
            </a:r>
            <a:r>
              <a:rPr lang="en-US" sz="2736" i="1" dirty="0" smtClean="0">
                <a:latin typeface="Cambria Math"/>
                <a:cs typeface="Cambria Math"/>
              </a:rPr>
              <a:t>p</a:t>
            </a:r>
            <a:r>
              <a:rPr lang="en-US" sz="3014" i="1" baseline="-15366" dirty="0" smtClean="0">
                <a:latin typeface="Cambria Math"/>
                <a:cs typeface="Cambria Math"/>
              </a:rPr>
              <a:t>F</a:t>
            </a:r>
            <a:r>
              <a:rPr lang="en-US" sz="3014" spc="-6" baseline="-15366" dirty="0" smtClean="0">
                <a:latin typeface="Times New Roman"/>
                <a:cs typeface="Times New Roman"/>
              </a:rPr>
              <a:t> </a:t>
            </a:r>
            <a:r>
              <a:rPr lang="en-US" sz="3014" i="1" spc="295" baseline="-15366" dirty="0" smtClean="0">
                <a:latin typeface="Cambria Math"/>
                <a:cs typeface="Cambria Math"/>
              </a:rPr>
              <a:t>max</a:t>
            </a:r>
            <a:r>
              <a:rPr lang="en-US" sz="2736" dirty="0" smtClean="0">
                <a:latin typeface="Arial"/>
                <a:cs typeface="Arial"/>
              </a:rPr>
              <a:t>,</a:t>
            </a:r>
            <a:r>
              <a:rPr lang="en-US" sz="2736" spc="141" dirty="0" smtClean="0">
                <a:latin typeface="Times New Roman"/>
                <a:cs typeface="Times New Roman"/>
              </a:rPr>
              <a:t> </a:t>
            </a:r>
            <a:r>
              <a:rPr lang="en-US" sz="2736" i="1" dirty="0" err="1" smtClean="0">
                <a:latin typeface="Cambria Math"/>
                <a:cs typeface="Cambria Math"/>
              </a:rPr>
              <a:t>p</a:t>
            </a:r>
            <a:r>
              <a:rPr lang="en-US" sz="3014" i="1" baseline="-15366" dirty="0" err="1" smtClean="0">
                <a:latin typeface="Cambria Math"/>
                <a:cs typeface="Cambria Math"/>
              </a:rPr>
              <a:t>HG</a:t>
            </a:r>
            <a:r>
              <a:rPr lang="en-US" sz="3014" spc="83" baseline="-15366" dirty="0" smtClean="0">
                <a:latin typeface="Times New Roman"/>
                <a:cs typeface="Times New Roman"/>
              </a:rPr>
              <a:t> </a:t>
            </a:r>
            <a:r>
              <a:rPr lang="en-US" sz="3014" i="1" spc="295" baseline="-15366" dirty="0" smtClean="0">
                <a:latin typeface="Cambria Math"/>
                <a:cs typeface="Cambria Math"/>
              </a:rPr>
              <a:t>max</a:t>
            </a:r>
            <a:r>
              <a:rPr lang="en-US" sz="2736" dirty="0" smtClean="0">
                <a:latin typeface="Arial"/>
                <a:cs typeface="Arial"/>
              </a:rPr>
              <a:t>,</a:t>
            </a:r>
            <a:r>
              <a:rPr lang="en-US" sz="2736" spc="64" dirty="0" smtClean="0">
                <a:latin typeface="Times New Roman"/>
                <a:cs typeface="Times New Roman"/>
              </a:rPr>
              <a:t> </a:t>
            </a:r>
            <a:r>
              <a:rPr lang="en-US" sz="2736" i="1" spc="43" dirty="0" smtClean="0">
                <a:latin typeface="Cambria Math"/>
                <a:cs typeface="Cambria Math"/>
              </a:rPr>
              <a:t>p</a:t>
            </a:r>
            <a:r>
              <a:rPr lang="en-US" sz="3014" i="1" spc="64" baseline="-15366" dirty="0" smtClean="0">
                <a:latin typeface="Cambria Math"/>
                <a:cs typeface="Cambria Math"/>
              </a:rPr>
              <a:t>F</a:t>
            </a:r>
            <a:r>
              <a:rPr lang="en-US" sz="3014" baseline="-15366" dirty="0" smtClean="0">
                <a:latin typeface="Times New Roman"/>
                <a:cs typeface="Times New Roman"/>
              </a:rPr>
              <a:t> </a:t>
            </a:r>
            <a:r>
              <a:rPr lang="en-US" sz="3014" i="1" spc="237" baseline="-15366" dirty="0" smtClean="0">
                <a:latin typeface="Cambria Math"/>
                <a:cs typeface="Cambria Math"/>
              </a:rPr>
              <a:t>min</a:t>
            </a:r>
            <a:r>
              <a:rPr lang="en-US" sz="2736" spc="-21" dirty="0" smtClean="0">
                <a:latin typeface="Arial"/>
                <a:cs typeface="Arial"/>
              </a:rPr>
              <a:t>)</a:t>
            </a:r>
            <a:r>
              <a:rPr lang="en-US" sz="2736" spc="-21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and</a:t>
            </a:r>
            <a:r>
              <a:rPr lang="en-US" sz="2736" spc="34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in</a:t>
            </a:r>
            <a:r>
              <a:rPr lang="en-US" sz="2736" spc="34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the</a:t>
            </a:r>
            <a:r>
              <a:rPr lang="en-US" sz="2736" spc="34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initial</a:t>
            </a:r>
            <a:r>
              <a:rPr lang="en-US" sz="2736" spc="43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frequencies</a:t>
            </a:r>
            <a:r>
              <a:rPr lang="en-US" sz="2736" spc="26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of</a:t>
            </a:r>
            <a:r>
              <a:rPr lang="en-US" sz="2736" spc="38" dirty="0" smtClean="0"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latin typeface="Arial"/>
                <a:cs typeface="Arial"/>
              </a:rPr>
              <a:t>haplogroup</a:t>
            </a:r>
            <a:r>
              <a:rPr lang="en-US" sz="2736" spc="30" dirty="0" smtClean="0">
                <a:latin typeface="Times New Roman"/>
                <a:cs typeface="Times New Roman"/>
              </a:rPr>
              <a:t> </a:t>
            </a:r>
            <a:r>
              <a:rPr lang="en-US" sz="2736" spc="-21" dirty="0" smtClean="0">
                <a:latin typeface="Arial"/>
                <a:cs typeface="Arial"/>
              </a:rPr>
              <a:t>K: </a:t>
            </a:r>
            <a:r>
              <a:rPr lang="en-US" sz="2736" i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0.</a:t>
            </a:r>
            <a:r>
              <a:rPr lang="en-US" sz="2736" spc="-21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spc="103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03</a:t>
            </a:r>
            <a:r>
              <a:rPr lang="en-US" sz="2736" spc="7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&lt;</a:t>
            </a:r>
            <a:r>
              <a:rPr lang="en-US" sz="2736" spc="10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spc="16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C</a:t>
            </a:r>
            <a:r>
              <a:rPr lang="en-US" sz="2736" spc="9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&lt;</a:t>
            </a:r>
            <a:r>
              <a:rPr lang="en-US" sz="2736" spc="9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spc="4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0.</a:t>
            </a:r>
            <a:r>
              <a:rPr lang="en-US" sz="2736" spc="-217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i="1" spc="184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Times New Roman"/>
              </a:rPr>
              <a:t>1</a:t>
            </a:r>
            <a:r>
              <a:rPr lang="en-US" sz="2736" i="1" spc="184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</a:t>
            </a:r>
            <a:r>
              <a:rPr lang="en-US" sz="2736" spc="3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, </a:t>
            </a:r>
            <a:r>
              <a:rPr lang="en-US" sz="2736" spc="30" dirty="0" smtClean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so</a:t>
            </a:r>
          </a:p>
          <a:p>
            <a:pPr marL="43439" marR="36923">
              <a:spcBef>
                <a:spcPts val="4"/>
              </a:spcBef>
              <a:tabLst>
                <a:tab pos="4004540" algn="l"/>
                <a:tab pos="5466808" algn="l"/>
              </a:tabLst>
            </a:pPr>
            <a:r>
              <a:rPr lang="en-US" sz="2736" spc="-21" dirty="0" smtClean="0">
                <a:latin typeface="Times New Roman"/>
                <a:cs typeface="Times New Roman"/>
              </a:rPr>
              <a:t> </a:t>
            </a:r>
            <a:r>
              <a:rPr lang="en-US" sz="2736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1%</a:t>
            </a:r>
            <a:r>
              <a:rPr lang="en-US" sz="2736" spc="43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lang="en-US" sz="2736" spc="5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736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8%</a:t>
            </a:r>
            <a:r>
              <a:rPr lang="en-US" sz="2736" spc="4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*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lang="en-US" sz="2736" spc="5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early farmers</a:t>
            </a:r>
            <a:r>
              <a:rPr lang="en-US" sz="2736" spc="38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interbred with</a:t>
            </a:r>
            <a:r>
              <a:rPr lang="en-US" sz="2736" spc="26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736" spc="47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736" spc="-21" dirty="0" smtClean="0">
                <a:solidFill>
                  <a:srgbClr val="0000FF"/>
                </a:solidFill>
                <a:latin typeface="Arial"/>
                <a:cs typeface="Arial"/>
              </a:rPr>
              <a:t>HG</a:t>
            </a:r>
            <a:r>
              <a:rPr lang="en-US" sz="2736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24" name="CuadroTexto 23"/>
          <p:cNvSpPr txBox="1"/>
          <p:nvPr/>
        </p:nvSpPr>
        <p:spPr bwMode="auto">
          <a:xfrm>
            <a:off x="1454967" y="4083957"/>
            <a:ext cx="6290761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Genetics → </a:t>
            </a:r>
            <a:r>
              <a:rPr lang="en-US" sz="3600" i="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0.</a:t>
            </a:r>
            <a:r>
              <a:rPr lang="en-US" sz="3600" spc="-21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i="1" spc="103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03</a:t>
            </a:r>
            <a:r>
              <a:rPr lang="en-US" sz="3600" spc="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i="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&lt;</a:t>
            </a:r>
            <a:r>
              <a:rPr lang="en-US" sz="3600" spc="10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i="1" spc="167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C</a:t>
            </a:r>
            <a:r>
              <a:rPr lang="en-US" sz="3600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i="1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&lt;</a:t>
            </a:r>
            <a:r>
              <a:rPr lang="en-US" sz="3600" spc="9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i="1" spc="47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0.</a:t>
            </a:r>
            <a:r>
              <a:rPr lang="en-US" sz="3600" spc="-21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i="1" spc="184" dirty="0">
                <a:uFill>
                  <a:solidFill>
                    <a:srgbClr val="000000"/>
                  </a:solidFill>
                </a:uFill>
                <a:latin typeface="Cambria Math"/>
                <a:cs typeface="Times New Roman"/>
              </a:rPr>
              <a:t>1</a:t>
            </a:r>
            <a:r>
              <a:rPr lang="en-US" sz="3600" i="1" spc="184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4</a:t>
            </a:r>
            <a:r>
              <a:rPr lang="en-US" sz="3600" spc="3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lang="en-US" sz="36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-184717" y="5204856"/>
                <a:ext cx="9570128" cy="1418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a-ES" sz="2200" b="1" dirty="0" smtClean="0">
                          <a:latin typeface="Arial"/>
                          <a:cs typeface="Arial"/>
                        </a:rPr>
                        <m:t>∗</m:t>
                      </m:r>
                      <m:r>
                        <m:rPr>
                          <m:nor/>
                        </m:rPr>
                        <a:rPr lang="ca-ES" sz="2200" dirty="0" smtClean="0">
                          <a:latin typeface="Arial"/>
                          <a:cs typeface="Arial"/>
                        </a:rPr>
                        <m:t>fraction</m:t>
                      </m:r>
                      <m:r>
                        <m:rPr>
                          <m:nor/>
                        </m:rPr>
                        <a:rPr lang="ca-ES" sz="2200" spc="17" dirty="0" smtClean="0">
                          <a:latin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ca-ES" sz="2200" dirty="0" smtClean="0">
                          <a:latin typeface="Arial"/>
                          <a:cs typeface="Arial"/>
                        </a:rPr>
                        <m:t>of</m:t>
                      </m:r>
                      <m:r>
                        <m:rPr>
                          <m:nor/>
                        </m:rPr>
                        <a:rPr lang="ca-ES" sz="2200" spc="30" dirty="0" smtClean="0">
                          <a:latin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ca-ES" sz="2200" dirty="0" smtClean="0">
                          <a:latin typeface="Arial"/>
                          <a:cs typeface="Arial"/>
                        </a:rPr>
                        <m:t>farmers</m:t>
                      </m:r>
                      <m:r>
                        <a:rPr lang="es-E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sz="2200" i="1" dirty="0">
                          <a:sym typeface="Symbol" panose="05050102010706020507" pitchFamily="18" charset="2"/>
                        </a:rPr>
                        <m:t>C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200" i="1">
                                  <a:latin typeface="Cambria Math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200" i="1">
                                      <a:latin typeface="Cambria Math"/>
                                    </a:rPr>
                                    <m:t>𝐻𝐺</m:t>
                                  </m:r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717" y="5204856"/>
                <a:ext cx="9570128" cy="1418722"/>
              </a:xfrm>
              <a:prstGeom prst="rect">
                <a:avLst/>
              </a:prstGeom>
              <a:blipFill>
                <a:blip r:embed="rId2"/>
                <a:stretch>
                  <a:fillRect b="-772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678928" y="6520360"/>
            <a:ext cx="213360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1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24"/>
    </mc:Choice>
    <mc:Fallback xmlns="">
      <p:transition spd="slow" advTm="5842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We can obtain independent estimations from archaeological and genetic data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305453"/>
              </p:ext>
            </p:extLst>
          </p:nvPr>
        </p:nvGraphicFramePr>
        <p:xfrm>
          <a:off x="257453" y="887218"/>
          <a:ext cx="8971943" cy="626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Graph" r:id="rId3" imgW="10386000" imgH="7254360" progId="Origin95.Graph">
                  <p:embed/>
                </p:oleObj>
              </mc:Choice>
              <mc:Fallback>
                <p:oleObj name="Graph" r:id="rId3" imgW="10386000" imgH="72543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53" y="887218"/>
                        <a:ext cx="8971943" cy="626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837286" y="6381750"/>
            <a:ext cx="2133600" cy="476250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8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80"/>
          <p:cNvSpPr txBox="1"/>
          <p:nvPr/>
        </p:nvSpPr>
        <p:spPr>
          <a:xfrm>
            <a:off x="1079633" y="6459547"/>
            <a:ext cx="6536005" cy="254064"/>
          </a:xfrm>
          <a:prstGeom prst="rect">
            <a:avLst/>
          </a:prstGeom>
        </p:spPr>
        <p:txBody>
          <a:bodyPr vert="horz" wrap="square" lIns="0" tIns="29865" rIns="0" bIns="0" rtlCol="0">
            <a:spAutoFit/>
          </a:bodyPr>
          <a:lstStyle/>
          <a:p>
            <a:pPr marL="10860">
              <a:lnSpc>
                <a:spcPts val="1646"/>
              </a:lnSpc>
            </a:pPr>
            <a:r>
              <a:rPr lang="en-US" sz="2200" dirty="0" smtClean="0">
                <a:latin typeface="Arial"/>
                <a:cs typeface="Arial"/>
              </a:rPr>
              <a:t>For the sea route there are not enough data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661916" y="0"/>
            <a:ext cx="7819097" cy="655160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33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4"/>
              </a:spcBef>
            </a:pPr>
            <a:r>
              <a:rPr lang="en-US" sz="4104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Y chromosome</a:t>
            </a:r>
            <a:endParaRPr lang="en-US" sz="4104" dirty="0">
              <a:latin typeface="Trebuchet MS"/>
              <a:cs typeface="Trebuchet M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24287" y="1600627"/>
            <a:ext cx="6314121" cy="4612093"/>
            <a:chOff x="1538973" y="1295672"/>
            <a:chExt cx="7010400" cy="5027790"/>
          </a:xfrm>
        </p:grpSpPr>
        <p:pic>
          <p:nvPicPr>
            <p:cNvPr id="135" name="Imagen 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973" y="1295672"/>
              <a:ext cx="7010400" cy="502779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4952185" y="3412287"/>
              <a:ext cx="318315" cy="4319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</a:t>
              </a:r>
              <a:endParaRPr lang="es-ES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849846" y="4315515"/>
              <a:ext cx="410272" cy="447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</a:t>
              </a:r>
              <a:endParaRPr lang="es-ES" dirty="0"/>
            </a:p>
          </p:txBody>
        </p:sp>
      </p:grpSp>
      <p:sp>
        <p:nvSpPr>
          <p:cNvPr id="9" name="CuadroTexto 8"/>
          <p:cNvSpPr txBox="1"/>
          <p:nvPr/>
        </p:nvSpPr>
        <p:spPr bwMode="auto">
          <a:xfrm>
            <a:off x="7084463" y="5440661"/>
            <a:ext cx="15404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fr-FR" sz="1600" dirty="0" smtClean="0">
                <a:solidFill>
                  <a:srgbClr val="0000FF"/>
                </a:solidFill>
              </a:rPr>
              <a:t>Fort </a:t>
            </a:r>
            <a:r>
              <a:rPr lang="fr-FR" sz="1600" dirty="0">
                <a:solidFill>
                  <a:srgbClr val="0000FF"/>
                </a:solidFill>
              </a:rPr>
              <a:t>&amp; </a:t>
            </a:r>
            <a:endParaRPr lang="fr-FR" sz="16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fr-FR" sz="1600" dirty="0" smtClean="0">
                <a:solidFill>
                  <a:srgbClr val="0000FF"/>
                </a:solidFill>
              </a:rPr>
              <a:t>Pérez-Losada</a:t>
            </a:r>
            <a:r>
              <a:rPr lang="fr-FR" sz="16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fr-FR" sz="1600" i="1" dirty="0" smtClean="0">
                <a:solidFill>
                  <a:srgbClr val="0000FF"/>
                </a:solidFill>
              </a:rPr>
              <a:t>Nature </a:t>
            </a:r>
            <a:r>
              <a:rPr lang="fr-FR" sz="1600" i="1" dirty="0">
                <a:solidFill>
                  <a:srgbClr val="0000FF"/>
                </a:solidFill>
              </a:rPr>
              <a:t>Comm</a:t>
            </a:r>
            <a:r>
              <a:rPr lang="fr-FR" sz="1600" i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fr-FR" sz="1600" dirty="0" smtClean="0">
                <a:solidFill>
                  <a:srgbClr val="0000FF"/>
                </a:solidFill>
              </a:rPr>
              <a:t>2024</a:t>
            </a:r>
            <a:endParaRPr lang="ca-ES" sz="1600" dirty="0" smtClean="0">
              <a:solidFill>
                <a:srgbClr val="0000FF"/>
              </a:solidFill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112609" y="693718"/>
            <a:ext cx="7063251" cy="74728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lang="es-ES" sz="2394" dirty="0" smtClean="0">
                <a:latin typeface="Arial"/>
                <a:cs typeface="Arial"/>
              </a:rPr>
              <a:t>H</a:t>
            </a:r>
            <a:r>
              <a:rPr sz="2394" dirty="0" err="1" smtClean="0">
                <a:latin typeface="Arial"/>
                <a:cs typeface="Arial"/>
              </a:rPr>
              <a:t>aplogroup</a:t>
            </a:r>
            <a:r>
              <a:rPr sz="2394" spc="34" dirty="0" smtClean="0">
                <a:latin typeface="Times New Roman"/>
                <a:cs typeface="Times New Roman"/>
              </a:rPr>
              <a:t> </a:t>
            </a:r>
            <a:r>
              <a:rPr lang="es-ES" sz="2394" dirty="0" smtClean="0">
                <a:latin typeface="Arial"/>
                <a:cs typeface="Arial"/>
              </a:rPr>
              <a:t>G2 </a:t>
            </a:r>
            <a:r>
              <a:rPr lang="es-ES" sz="2394" dirty="0" err="1" smtClean="0">
                <a:latin typeface="Arial"/>
                <a:cs typeface="Arial"/>
              </a:rPr>
              <a:t>is</a:t>
            </a:r>
            <a:r>
              <a:rPr lang="es-ES" sz="2394" dirty="0" smtClean="0">
                <a:latin typeface="Arial"/>
                <a:cs typeface="Arial"/>
              </a:rPr>
              <a:t> </a:t>
            </a:r>
            <a:r>
              <a:rPr lang="es-ES" sz="2394" dirty="0" err="1" smtClean="0">
                <a:latin typeface="Arial"/>
                <a:cs typeface="Arial"/>
              </a:rPr>
              <a:t>the</a:t>
            </a:r>
            <a:r>
              <a:rPr lang="es-ES" sz="2394" dirty="0" smtClean="0">
                <a:latin typeface="Arial"/>
                <a:cs typeface="Arial"/>
              </a:rPr>
              <a:t> </a:t>
            </a:r>
            <a:r>
              <a:rPr lang="en-US" sz="2394" dirty="0" smtClean="0">
                <a:latin typeface="Arial"/>
                <a:cs typeface="Arial"/>
              </a:rPr>
              <a:t>most frequent one in farmers. It is essentially absent</a:t>
            </a:r>
            <a:r>
              <a:rPr lang="en-US" sz="2394" spc="13" dirty="0" smtClean="0">
                <a:latin typeface="Times New Roman"/>
                <a:cs typeface="Times New Roman"/>
              </a:rPr>
              <a:t> </a:t>
            </a:r>
            <a:r>
              <a:rPr lang="en-US" sz="2394" dirty="0" smtClean="0">
                <a:latin typeface="Arial"/>
                <a:cs typeface="Arial"/>
              </a:rPr>
              <a:t>in</a:t>
            </a:r>
            <a:r>
              <a:rPr lang="en-US" sz="2394" spc="30" dirty="0" smtClean="0">
                <a:latin typeface="Times New Roman"/>
                <a:cs typeface="Times New Roman"/>
              </a:rPr>
              <a:t> </a:t>
            </a:r>
            <a:r>
              <a:rPr lang="en-US" sz="2394" spc="-9" dirty="0" smtClean="0">
                <a:latin typeface="Arial"/>
                <a:cs typeface="Arial"/>
              </a:rPr>
              <a:t>hunter-gatherers</a:t>
            </a:r>
            <a:endParaRPr sz="2394" dirty="0">
              <a:latin typeface="Arial"/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6559405" y="2518222"/>
            <a:ext cx="2149589" cy="186541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lang="en-US" sz="2394" dirty="0" smtClean="0">
                <a:latin typeface="Arial"/>
                <a:cs typeface="Arial"/>
              </a:rPr>
              <a:t>We obtain again </a:t>
            </a:r>
            <a:r>
              <a:rPr lang="en-US" sz="2394" i="1" dirty="0" smtClean="0">
                <a:latin typeface="Arial"/>
                <a:cs typeface="Arial"/>
              </a:rPr>
              <a:t>C ≈ 0.07,</a:t>
            </a:r>
          </a:p>
          <a:p>
            <a:pPr marL="10860">
              <a:spcBef>
                <a:spcPts val="81"/>
              </a:spcBef>
            </a:pPr>
            <a:r>
              <a:rPr lang="en-US" sz="2394" dirty="0" smtClean="0">
                <a:latin typeface="Arial"/>
                <a:cs typeface="Arial"/>
              </a:rPr>
              <a:t>in agreement with the mt DNA results</a:t>
            </a:r>
            <a:endParaRPr lang="en-US" sz="2394" dirty="0"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81013" y="643107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ca-ES" sz="140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7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51"/>
    </mc:Choice>
    <mc:Fallback xmlns="">
      <p:transition spd="slow" advTm="631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6280" y="1369380"/>
            <a:ext cx="5038078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Demic diffusion </a:t>
            </a:r>
            <a:r>
              <a:rPr lang="en-US" sz="2400" dirty="0"/>
              <a:t>=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Farming populations spread </a:t>
            </a:r>
            <a:r>
              <a:rPr lang="en-US" sz="2400" dirty="0" smtClean="0">
                <a:solidFill>
                  <a:srgbClr val="0000FF"/>
                </a:solidFill>
              </a:rPr>
              <a:t>= dispersal + net reproduction.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diffusion </a:t>
            </a:r>
            <a:r>
              <a:rPr lang="en-US" sz="2400" dirty="0" smtClean="0"/>
              <a:t>= spread of ideas =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transmission 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</a:rPr>
              <a:t>of plants, animals and knowledge from farmers to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hunter-gatherers </a:t>
            </a:r>
            <a:r>
              <a:rPr lang="en-US" sz="2400" dirty="0">
                <a:solidFill>
                  <a:srgbClr val="0000FF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  <a:latin typeface="Trebuchet MS" pitchFamily="34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= cultural transmission.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Demic-cultural models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www.vurv.cz/altercrop/images/einkor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977338"/>
            <a:ext cx="3333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Models of Neolithic spread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4552" y="4549676"/>
            <a:ext cx="7208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They obtain that about 0.1% of early farmers interbred with a HG or acculturated him/her each year, i.e. about 0.1% ·32 yr = 3.2% per generation.</a:t>
            </a:r>
          </a:p>
          <a:p>
            <a:r>
              <a:rPr lang="en-US" sz="240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 is consistent with our estimation </a:t>
            </a:r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(previous slides) that 1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lang="en-US" sz="2400" spc="4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lang="en-US" sz="2400" spc="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8%</a:t>
            </a:r>
            <a:r>
              <a:rPr lang="en-US" sz="2400" spc="47" dirty="0">
                <a:latin typeface="Times New Roman"/>
                <a:cs typeface="Times New Roman"/>
              </a:rPr>
              <a:t> *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51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Arial"/>
                <a:cs typeface="Arial"/>
              </a:rPr>
              <a:t>early farmers</a:t>
            </a:r>
            <a:r>
              <a:rPr lang="en-US" sz="2400" spc="38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Arial"/>
                <a:cs typeface="Arial"/>
              </a:rPr>
              <a:t>interbred with</a:t>
            </a:r>
            <a:r>
              <a:rPr lang="en-US" sz="2400" spc="26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47" dirty="0">
                <a:latin typeface="Times New Roman"/>
                <a:cs typeface="Times New Roman"/>
              </a:rPr>
              <a:t> </a:t>
            </a:r>
            <a:r>
              <a:rPr lang="en-US" sz="2400" spc="-21" dirty="0" smtClean="0">
                <a:latin typeface="Arial"/>
                <a:cs typeface="Arial"/>
              </a:rPr>
              <a:t>HG or acculturated him/her.</a:t>
            </a:r>
            <a:endParaRPr lang="en-US" sz="24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661916" y="0"/>
            <a:ext cx="7819097" cy="655160"/>
          </a:xfrm>
          <a:prstGeom prst="rect">
            <a:avLst/>
          </a:prstGeom>
          <a:solidFill>
            <a:srgbClr val="00AF4F"/>
          </a:solidFill>
        </p:spPr>
        <p:txBody>
          <a:bodyPr vert="horz" wrap="square" lIns="0" tIns="23349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4"/>
              </a:spcBef>
            </a:pPr>
            <a:r>
              <a:rPr lang="en-US" sz="4104" b="1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Whole genome</a:t>
            </a:r>
            <a:endParaRPr lang="en-US" sz="4104" dirty="0">
              <a:latin typeface="Trebuchet MS"/>
              <a:cs typeface="Trebuchet M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97" y="655160"/>
            <a:ext cx="6452819" cy="390917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94486" y="1762910"/>
            <a:ext cx="1609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LaPolice</a:t>
            </a:r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</a:t>
            </a:r>
          </a:p>
          <a:p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Williams </a:t>
            </a:r>
          </a:p>
          <a:p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Huber,</a:t>
            </a:r>
          </a:p>
          <a:p>
            <a:r>
              <a:rPr lang="en-US" sz="2400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bioRxiv</a:t>
            </a:r>
            <a:r>
              <a:rPr lang="en-US" sz="240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(2024)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599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0" y="-1"/>
            <a:ext cx="9144000" cy="7239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Conclusions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312064" y="739123"/>
            <a:ext cx="8748464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u="sng" dirty="0" smtClean="0"/>
              <a:t>Archaeology</a:t>
            </a:r>
            <a:r>
              <a:rPr lang="en-US" sz="2800" dirty="0" smtClean="0"/>
              <a:t> tells us that:</a:t>
            </a:r>
          </a:p>
          <a:p>
            <a:pPr eaLnBrk="1" hangingPunct="1"/>
            <a:r>
              <a:rPr lang="en-US" sz="2800" dirty="0" smtClean="0"/>
              <a:t>Concerning </a:t>
            </a:r>
            <a:r>
              <a:rPr lang="en-US" sz="2800" u="sng" dirty="0" smtClean="0"/>
              <a:t>dispersal</a:t>
            </a:r>
            <a:r>
              <a:rPr lang="en-US" sz="2800" dirty="0" smtClean="0"/>
              <a:t>, geography had a very important effect: early farmers moved longer distances per generation along the sea route than inland.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In sharp contrast to this, </a:t>
            </a:r>
            <a:r>
              <a:rPr lang="en-US" sz="2800" u="sng" dirty="0" smtClean="0">
                <a:solidFill>
                  <a:srgbClr val="FF0000"/>
                </a:solidFill>
              </a:rPr>
              <a:t>ancient genetics</a:t>
            </a:r>
            <a:r>
              <a:rPr lang="en-US" sz="2800" dirty="0" smtClean="0">
                <a:solidFill>
                  <a:srgbClr val="FF0000"/>
                </a:solidFill>
              </a:rPr>
              <a:t> tells us that: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u="sng" dirty="0" smtClean="0">
                <a:solidFill>
                  <a:srgbClr val="FF0000"/>
                </a:solidFill>
              </a:rPr>
              <a:t>interbreeding</a:t>
            </a:r>
            <a:r>
              <a:rPr lang="en-US" sz="2800" dirty="0" smtClean="0">
                <a:solidFill>
                  <a:srgbClr val="FF0000"/>
                </a:solidFill>
              </a:rPr>
              <a:t> percentage of farmers was essentially the same along both routes. It did not depend on geography but only on the transition in the subsistence economy and its way of life.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F3E00"/>
                </a:solidFill>
              </a:rPr>
              <a:t>Archaeology and genetics agree on the importance of cultural diffusion: 2%-24% </a:t>
            </a:r>
            <a:endParaRPr lang="en-US" sz="2800" dirty="0">
              <a:solidFill>
                <a:srgbClr val="3F3E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712998" y="6511555"/>
            <a:ext cx="2133600" cy="476250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36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27"/>
    </mc:Choice>
    <mc:Fallback xmlns="">
      <p:transition spd="slow" advTm="1193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a-ES" sz="3600" dirty="0" smtClean="0">
                <a:solidFill>
                  <a:schemeClr val="bg1"/>
                </a:solidFill>
              </a:rPr>
              <a:t>Demic models</a:t>
            </a:r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9223" name="Rectangle 5"/>
          <p:cNvSpPr txBox="1">
            <a:spLocks noChangeArrowheads="1"/>
          </p:cNvSpPr>
          <p:nvPr/>
        </p:nvSpPr>
        <p:spPr bwMode="auto">
          <a:xfrm>
            <a:off x="-214018" y="1003977"/>
            <a:ext cx="9113574" cy="51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3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rgbClr val="0000FF"/>
                </a:solidFill>
              </a:rPr>
              <a:t>1) Wave </a:t>
            </a:r>
            <a:r>
              <a:rPr lang="en-US" sz="3600" dirty="0">
                <a:solidFill>
                  <a:srgbClr val="0000FF"/>
                </a:solidFill>
              </a:rPr>
              <a:t>of </a:t>
            </a:r>
            <a:r>
              <a:rPr lang="en-US" sz="3600" dirty="0" smtClean="0">
                <a:solidFill>
                  <a:srgbClr val="0000FF"/>
                </a:solidFill>
              </a:rPr>
              <a:t>Advance </a:t>
            </a:r>
            <a:r>
              <a:rPr lang="en-US" sz="3600" u="sng" dirty="0" smtClean="0">
                <a:solidFill>
                  <a:srgbClr val="0000FF"/>
                </a:solidFill>
              </a:rPr>
              <a:t>demic</a:t>
            </a:r>
            <a:r>
              <a:rPr lang="en-US" sz="3600" dirty="0" smtClean="0">
                <a:solidFill>
                  <a:srgbClr val="0000FF"/>
                </a:solidFill>
              </a:rPr>
              <a:t> model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45444" y="4573369"/>
            <a:ext cx="6237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2) Time-delayed </a:t>
            </a:r>
            <a:r>
              <a:rPr lang="en-US" sz="3600" u="sng" dirty="0">
                <a:solidFill>
                  <a:srgbClr val="0000FF"/>
                </a:solidFill>
              </a:rPr>
              <a:t>demic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291369" y="5454646"/>
            <a:ext cx="19814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dirty="0">
                <a:solidFill>
                  <a:srgbClr val="0000FF"/>
                </a:solidFill>
              </a:rPr>
              <a:t>  </a:t>
            </a:r>
            <a:r>
              <a:rPr lang="en-US" sz="2200" dirty="0">
                <a:solidFill>
                  <a:srgbClr val="000099"/>
                </a:solidFill>
              </a:rPr>
              <a:t>Fort &amp; </a:t>
            </a:r>
            <a:r>
              <a:rPr lang="en-US" sz="2200" dirty="0" smtClean="0">
                <a:solidFill>
                  <a:srgbClr val="000099"/>
                </a:solidFill>
              </a:rPr>
              <a:t>Méndez (</a:t>
            </a:r>
            <a:r>
              <a:rPr lang="en-US" sz="2200" dirty="0">
                <a:solidFill>
                  <a:srgbClr val="000099"/>
                </a:solidFill>
              </a:rPr>
              <a:t>1999)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390238" y="3091942"/>
            <a:ext cx="2855581" cy="6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    Ammerman &amp;  Cavalli-Sforza (1973)</a:t>
            </a:r>
            <a:endParaRPr lang="en-US" sz="24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 bwMode="auto">
              <a:xfrm>
                <a:off x="592606" y="1504420"/>
                <a:ext cx="4923609" cy="1002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𝑠𝑝𝑟𝑒𝑎𝑑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a-ES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606" y="1504420"/>
                <a:ext cx="4923609" cy="1002134"/>
              </a:xfrm>
              <a:prstGeom prst="rect">
                <a:avLst/>
              </a:prstGeom>
              <a:blipFill>
                <a:blip r:embed="rId2"/>
                <a:stretch>
                  <a:fillRect b="-6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 bwMode="auto">
              <a:xfrm>
                <a:off x="111653" y="2623313"/>
                <a:ext cx="6754221" cy="15804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/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/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Pre-industrial farmers: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ca-E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eproduction</m:t>
                                </m:r>
                                <m: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=0.032 </m:t>
                                </m:r>
                                <m:sSup>
                                  <m:sSupPr>
                                    <m:ctrlPr>
                                      <a:rPr lang="es-ES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yr</m:t>
                                    </m:r>
                                  </m:e>
                                  <m:sup>
                                    <m:r>
                                      <a:rPr lang="es-ES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Mobility</m:t>
                                </m:r>
                                <m: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=1544 </m:t>
                                </m:r>
                                <m:sSup>
                                  <m:sSupPr>
                                    <m:ctrlPr>
                                      <a:rPr lang="es-ES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km</m:t>
                                    </m:r>
                                  </m:e>
                                  <m:sup>
                                    <m:r>
                                      <a:rPr lang="es-ES" sz="24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Generation</m:t>
                                </m:r>
                                <m: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time</m:t>
                                </m:r>
                                <m:r>
                                  <a:rPr lang="es-ES" sz="2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=25 </m:t>
                                </m:r>
                                <m:r>
                                  <a:rPr lang="es-ES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=1.4 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es-E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yr</m:t>
                      </m:r>
                    </m:oMath>
                  </m:oMathPara>
                </a14:m>
                <a:endParaRPr lang="ca-E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3" y="2623313"/>
                <a:ext cx="6754221" cy="1580497"/>
              </a:xfrm>
              <a:prstGeom prst="rect">
                <a:avLst/>
              </a:prstGeom>
              <a:blipFill>
                <a:blip r:embed="rId3"/>
                <a:stretch>
                  <a:fillRect l="-2708" t="-538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 bwMode="auto">
              <a:xfrm>
                <a:off x="592605" y="5487787"/>
                <a:ext cx="5237827" cy="86286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/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s-E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𝑠𝑝𝑟𝑒𝑎𝑑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s-ES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s-ES" sz="3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𝑟𝑇</m:t>
                            </m:r>
                          </m:num>
                          <m:den>
                            <m:r>
                              <a:rPr lang="es-ES" sz="3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ca-ES" sz="2400" dirty="0" smtClean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a-ES" sz="2400" dirty="0" smtClean="0"/>
                  <a:t>1.0 km/yr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605" y="5487787"/>
                <a:ext cx="5237827" cy="862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9144000" cy="577049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Archaeological data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76641" y="2652871"/>
            <a:ext cx="4000500" cy="15795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53 sites </a:t>
            </a:r>
            <a:r>
              <a:rPr lang="en-US" dirty="0">
                <a:solidFill>
                  <a:srgbClr val="0000FF"/>
                </a:solidFill>
              </a:rPr>
              <a:t>in Europe</a:t>
            </a: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dirty="0" smtClean="0"/>
              <a:t>r </a:t>
            </a:r>
            <a:r>
              <a:rPr lang="en-US" dirty="0" smtClean="0"/>
              <a:t>= 0.89 </a:t>
            </a:r>
            <a:r>
              <a:rPr lang="en-US" sz="2800" dirty="0" smtClean="0"/>
              <a:t>(Jericho, highest-</a:t>
            </a:r>
            <a:r>
              <a:rPr lang="en-US" sz="2800" i="1" dirty="0" smtClean="0"/>
              <a:t>r </a:t>
            </a:r>
            <a:r>
              <a:rPr lang="en-US" sz="2800" dirty="0" smtClean="0"/>
              <a:t>origin)</a:t>
            </a:r>
          </a:p>
        </p:txBody>
      </p:sp>
      <p:graphicFrame>
        <p:nvGraphicFramePr>
          <p:cNvPr id="51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16922"/>
              </p:ext>
            </p:extLst>
          </p:nvPr>
        </p:nvGraphicFramePr>
        <p:xfrm>
          <a:off x="186431" y="116313"/>
          <a:ext cx="4763493" cy="67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6" name="Graph" r:id="rId3" imgW="7556040" imgH="10692360" progId="Origin50.Graph">
                  <p:embed/>
                </p:oleObj>
              </mc:Choice>
              <mc:Fallback>
                <p:oleObj name="Graph" r:id="rId3" imgW="7556040" imgH="10692360" progId="Origin50.Graph">
                  <p:embed/>
                  <p:pic>
                    <p:nvPicPr>
                      <p:cNvPr id="51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31" y="116313"/>
                        <a:ext cx="4763493" cy="674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58330"/>
              </p:ext>
            </p:extLst>
          </p:nvPr>
        </p:nvGraphicFramePr>
        <p:xfrm>
          <a:off x="4438835" y="1292512"/>
          <a:ext cx="4409782" cy="69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Ecuación" r:id="rId5" imgW="1282680" imgH="203040" progId="Equation.3">
                  <p:embed/>
                </p:oleObj>
              </mc:Choice>
              <mc:Fallback>
                <p:oleObj name="Ecuación" r:id="rId5" imgW="1282680" imgH="203040" progId="Equation.3">
                  <p:embed/>
                  <p:pic>
                    <p:nvPicPr>
                      <p:cNvPr id="9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35" y="1292512"/>
                        <a:ext cx="4409782" cy="6997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V="1">
            <a:off x="3263863" y="1832462"/>
            <a:ext cx="3701989" cy="719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876365" y="557740"/>
            <a:ext cx="6267635" cy="6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    Ammerman &amp;  Cavalli-Sforza (1971, 1984)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8119" y="979194"/>
            <a:ext cx="7927759" cy="55041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Because demic models agrees </a:t>
            </a:r>
          </a:p>
          <a:p>
            <a:pPr marL="0" indent="0" algn="ctr">
              <a:buNone/>
            </a:pPr>
            <a:r>
              <a:rPr lang="en-US" dirty="0" smtClean="0"/>
              <a:t>with the archaeological data: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Demic model </a:t>
            </a:r>
            <a:r>
              <a:rPr lang="en-US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</a:t>
            </a:r>
            <a:r>
              <a:rPr lang="en-US" dirty="0" smtClean="0">
                <a:solidFill>
                  <a:srgbClr val="FF0000"/>
                </a:solidFill>
              </a:rPr>
              <a:t> 1 km/yr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Archaeological data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</a:t>
            </a:r>
            <a:r>
              <a:rPr lang="en-US" dirty="0" smtClean="0">
                <a:solidFill>
                  <a:srgbClr val="FF0000"/>
                </a:solidFill>
              </a:rPr>
              <a:t> 1 km/yr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*Other databases also yield about </a:t>
            </a:r>
            <a:r>
              <a:rPr lang="en-US" sz="2400" dirty="0" smtClean="0">
                <a:solidFill>
                  <a:srgbClr val="FF0000"/>
                </a:solidFill>
              </a:rPr>
              <a:t>1 km/yr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·Gkiasta, Russell, Shennan &amp; Steele (2003): </a:t>
            </a:r>
            <a:r>
              <a:rPr lang="en-US" sz="2400" b="1" dirty="0" smtClean="0">
                <a:solidFill>
                  <a:srgbClr val="0000FF"/>
                </a:solidFill>
              </a:rPr>
              <a:t>510 sites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·Pinhasi, Fort &amp; Ammerman (2005): </a:t>
            </a:r>
            <a:r>
              <a:rPr lang="en-US" sz="2400" b="1" dirty="0" smtClean="0">
                <a:solidFill>
                  <a:srgbClr val="0000FF"/>
                </a:solidFill>
              </a:rPr>
              <a:t>735 sites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·Baggaley, </a:t>
            </a:r>
            <a:r>
              <a:rPr lang="en-US" sz="2400" dirty="0" err="1" smtClean="0">
                <a:solidFill>
                  <a:srgbClr val="0000FF"/>
                </a:solidFill>
              </a:rPr>
              <a:t>Sarson</a:t>
            </a:r>
            <a:r>
              <a:rPr lang="en-US" sz="2400" dirty="0" smtClean="0">
                <a:solidFill>
                  <a:srgbClr val="0000FF"/>
                </a:solidFill>
              </a:rPr>
              <a:t>, Shukurov </a:t>
            </a:r>
            <a:r>
              <a:rPr lang="en-US" sz="2400" i="1" dirty="0" smtClean="0">
                <a:solidFill>
                  <a:srgbClr val="0000FF"/>
                </a:solidFill>
              </a:rPr>
              <a:t>et al. </a:t>
            </a:r>
            <a:r>
              <a:rPr lang="en-US" sz="2400" dirty="0" smtClean="0">
                <a:solidFill>
                  <a:srgbClr val="0000FF"/>
                </a:solidFill>
              </a:rPr>
              <a:t>(2012): </a:t>
            </a:r>
            <a:r>
              <a:rPr lang="en-US" sz="2400" b="1" dirty="0" smtClean="0">
                <a:solidFill>
                  <a:srgbClr val="0000FF"/>
                </a:solidFill>
              </a:rPr>
              <a:t>302 sites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·Bocquet-Appel et al. (2012): </a:t>
            </a:r>
            <a:r>
              <a:rPr lang="en-US" sz="2400" b="1" dirty="0" smtClean="0">
                <a:solidFill>
                  <a:srgbClr val="0000FF"/>
                </a:solidFill>
              </a:rPr>
              <a:t>940 sites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·Fort, Pujol &amp; vander Linden (2012): </a:t>
            </a:r>
            <a:r>
              <a:rPr lang="en-US" sz="2400" b="1" dirty="0" smtClean="0">
                <a:solidFill>
                  <a:srgbClr val="0000FF"/>
                </a:solidFill>
              </a:rPr>
              <a:t>919 sites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·etc.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"/>
            <a:ext cx="9144000" cy="9587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Why did Ammerman &amp; Cavalli-Sforza suggest a mainly demic process?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40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68" y="1069759"/>
            <a:ext cx="9010833" cy="578824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Ancient genome-wide studies have shown that &gt;90% of the genomic ancestry of early European farmers is due to a population source in Anatolia </a:t>
            </a:r>
            <a:r>
              <a:rPr lang="en-US" sz="2800" dirty="0" smtClean="0">
                <a:solidFill>
                  <a:srgbClr val="0000FF"/>
                </a:solidFill>
              </a:rPr>
              <a:t>(Mathieson </a:t>
            </a:r>
            <a:r>
              <a:rPr lang="en-US" sz="2800" i="1" dirty="0" smtClean="0">
                <a:solidFill>
                  <a:srgbClr val="0000FF"/>
                </a:solidFill>
              </a:rPr>
              <a:t>et al., </a:t>
            </a:r>
            <a:r>
              <a:rPr lang="en-US" sz="2800" dirty="0" smtClean="0">
                <a:solidFill>
                  <a:srgbClr val="0000FF"/>
                </a:solidFill>
              </a:rPr>
              <a:t>Nature 2015).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9966"/>
                </a:solidFill>
              </a:rPr>
              <a:t>This confirms that it was mainly demic.</a:t>
            </a:r>
          </a:p>
          <a:p>
            <a:pPr marL="0" indent="0">
              <a:buNone/>
            </a:pPr>
            <a:r>
              <a:rPr lang="en-US" sz="2800" dirty="0" smtClean="0"/>
              <a:t>But such studies have not answered some key questions: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1. Mean distance moved by early farmers?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2. Did it depend on the route (inland/coast)?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3.% of early farmers that interbred with HGs?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4.Did </a:t>
            </a:r>
            <a:r>
              <a:rPr lang="en-US" sz="2800" dirty="0">
                <a:solidFill>
                  <a:srgbClr val="FF0000"/>
                </a:solidFill>
              </a:rPr>
              <a:t>it depend on the route (inland/coast</a:t>
            </a:r>
            <a:r>
              <a:rPr lang="en-US" sz="2800" dirty="0" smtClean="0">
                <a:solidFill>
                  <a:srgbClr val="FF0000"/>
                </a:solidFill>
              </a:rPr>
              <a:t>)?</a:t>
            </a:r>
          </a:p>
          <a:p>
            <a:pPr marL="0" indent="0">
              <a:buNone/>
            </a:pPr>
            <a:r>
              <a:rPr lang="en-US" sz="2800" dirty="0" smtClean="0"/>
              <a:t>In this talk we will deal with these questions.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0" cy="113634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Today there is no doubt that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Ammerman &amp; Cavalli-Sforza were right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02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 bwMode="auto">
              <a:xfrm>
                <a:off x="177554" y="990646"/>
                <a:ext cx="8780015" cy="5703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Initially:</a:t>
                </a:r>
              </a:p>
              <a:p>
                <a:r>
                  <a:rPr lang="en-US" sz="2800" dirty="0">
                    <a:latin typeface="+mj-lt"/>
                  </a:rPr>
                  <a:t>·</a:t>
                </a:r>
                <a:r>
                  <a:rPr lang="en-US" sz="2800" dirty="0" smtClean="0">
                    <a:latin typeface="+mj-lt"/>
                  </a:rPr>
                  <a:t> Farmers only in a region (e.g., corresponding to PPNB/C sites).</a:t>
                </a:r>
              </a:p>
              <a:p>
                <a:pPr eaLnBrk="1" hangingPunct="1"/>
                <a:r>
                  <a:rPr lang="en-US" sz="2800" dirty="0" smtClean="0">
                    <a:latin typeface="+mj-lt"/>
                  </a:rPr>
                  <a:t>· The rest of the surface empty of farmers and has HGs at their saturation density.</a:t>
                </a:r>
              </a:p>
              <a:p>
                <a:pPr eaLnBrk="1" hangingPunct="1"/>
                <a:endParaRPr lang="en-US" sz="2800" dirty="0" smtClean="0">
                  <a:latin typeface="+mj-lt"/>
                </a:endParaRPr>
              </a:p>
              <a:p>
                <a:pPr eaLnBrk="1" hangingPunct="1"/>
                <a:endParaRPr lang="en-US" sz="2800" dirty="0" smtClean="0">
                  <a:latin typeface="+mj-lt"/>
                </a:endParaRPr>
              </a:p>
              <a:p>
                <a:pPr algn="ctr" eaLnBrk="1" hangingPunct="1"/>
                <a:r>
                  <a:rPr lang="en-US" sz="2800" dirty="0" smtClean="0">
                    <a:solidFill>
                      <a:srgbClr val="000099"/>
                    </a:solidFill>
                    <a:latin typeface="+mj-lt"/>
                  </a:rPr>
                  <a:t>3 steps or processes take place every generation </a:t>
                </a:r>
              </a:p>
              <a:p>
                <a:pPr algn="ctr" eaLnBrk="1" hangingPunct="1"/>
                <a:r>
                  <a:rPr lang="en-US" sz="2800" dirty="0" smtClean="0">
                    <a:solidFill>
                      <a:srgbClr val="000099"/>
                    </a:solidFill>
                    <a:latin typeface="+mj-lt"/>
                  </a:rPr>
                  <a:t>(1 generation =32±3 yr, from ethnography):</a:t>
                </a:r>
              </a:p>
              <a:p>
                <a:pPr eaLnBrk="1" hangingPunct="1"/>
                <a:endParaRPr lang="en-US" sz="2800" dirty="0" smtClean="0">
                  <a:solidFill>
                    <a:srgbClr val="000099"/>
                  </a:solidFill>
                  <a:latin typeface="+mj-lt"/>
                </a:endParaRPr>
              </a:p>
              <a:p>
                <a:pPr eaLnBrk="1" hangingPunct="1"/>
                <a:endParaRPr lang="en-US" sz="2800" dirty="0" smtClean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</a:rPr>
                  <a:t>(1) Reproduction: </a:t>
                </a:r>
                <a:r>
                  <a:rPr lang="en-US" sz="2800" dirty="0" smtClean="0">
                    <a:latin typeface="+mj-lt"/>
                  </a:rPr>
                  <a:t>logistic, with growth rate of farmers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s-E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 from </a:t>
                </a:r>
                <a:r>
                  <a:rPr lang="en-US" sz="2800" dirty="0">
                    <a:latin typeface="+mj-lt"/>
                  </a:rPr>
                  <a:t>ethnographic </a:t>
                </a:r>
                <a:r>
                  <a:rPr lang="en-US" sz="2800" dirty="0" smtClean="0">
                    <a:latin typeface="+mj-lt"/>
                  </a:rPr>
                  <a:t>data:</a:t>
                </a:r>
                <a14:m>
                  <m:oMath xmlns:m="http://schemas.openxmlformats.org/officeDocument/2006/math">
                    <m:r>
                      <a:rPr lang="es-E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brk m:alnAt="7"/>
                      </m:rPr>
                      <a:rPr lang="es-E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s-ES" sz="2800" b="0" i="0" smtClean="0">
                            <a:latin typeface="Cambria Math" panose="02040503050406030204" pitchFamily="18" charset="0"/>
                          </a:rPr>
                          <m:t>0.005)</m:t>
                        </m:r>
                        <m:r>
                          <m:rPr>
                            <m:sty m:val="p"/>
                          </m:rPr>
                          <a:rPr lang="es-ES" sz="2800">
                            <a:latin typeface="Cambria Math" panose="02040503050406030204" pitchFamily="18" charset="0"/>
                          </a:rPr>
                          <m:t>yr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54" y="990646"/>
                <a:ext cx="8780015" cy="5703613"/>
              </a:xfrm>
              <a:prstGeom prst="rect">
                <a:avLst/>
              </a:prstGeom>
              <a:blipFill>
                <a:blip r:embed="rId2"/>
                <a:stretch>
                  <a:fillRect l="-1389" t="-1176" r="-2292" b="-20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5748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a-ES" sz="3600" dirty="0" smtClean="0">
                <a:solidFill>
                  <a:schemeClr val="bg1"/>
                </a:solidFill>
              </a:rPr>
              <a:t>Demic-cultural model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23969" y="6456134"/>
            <a:ext cx="2133600" cy="476250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1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129147" y="0"/>
                <a:ext cx="9141769" cy="7016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800" b="1" dirty="0" smtClean="0">
                    <a:solidFill>
                      <a:srgbClr val="FF0000"/>
                    </a:solidFill>
                  </a:rPr>
                  <a:t>(2) Cultural transmission: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s-ES" sz="28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number of farmers (in the cell considered)</a:t>
                </a:r>
                <a:endParaRPr lang="es-ES" sz="280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𝐻𝐺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number of hunter-gatherers ( “   “   “   “)</a:t>
                </a:r>
              </a:p>
              <a:p>
                <a:pPr eaLnBrk="1" hangingPunct="1"/>
                <a:r>
                  <a:rPr lang="en-US" sz="2400" dirty="0" smtClean="0">
                    <a:solidFill>
                      <a:srgbClr val="0000FF"/>
                    </a:solidFill>
                  </a:rPr>
                  <a:t>Cultural transmission theory [1-3]:</a:t>
                </a:r>
                <a:endParaRPr lang="es-ES" sz="24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+1)=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s-E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0" i="1" smtClean="0">
                          <a:latin typeface="Cambria Math"/>
                        </a:rPr>
                        <m:t>f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s-E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E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s-ES" sz="2400">
                          <a:latin typeface="Cambria Math"/>
                        </a:rPr>
                        <m:t> +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s-ES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𝐻𝐺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/>
                            </a:rPr>
                            <m:t>𝑡</m:t>
                          </m:r>
                          <m:r>
                            <a:rPr lang="es-ES" sz="24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s-E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𝐻𝐺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ES" sz="2400" i="1">
                          <a:latin typeface="Cambria Math"/>
                        </a:rPr>
                        <m:t>f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𝐻𝐺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sz="2400" i="1">
                          <a:latin typeface="Cambria Math"/>
                        </a:rPr>
                        <m:t>(</m:t>
                      </m:r>
                      <m:r>
                        <a:rPr lang="es-ES" sz="2400" i="1">
                          <a:latin typeface="Cambria Math"/>
                        </a:rPr>
                        <m:t>𝑡</m:t>
                      </m:r>
                      <m:r>
                        <a:rPr lang="es-ES" sz="24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s-ES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2400" i="1" dirty="0">
                  <a:latin typeface="Cambria Math"/>
                </a:endParaRPr>
              </a:p>
              <a:p>
                <a:pPr eaLnBrk="1" hangingPunct="1"/>
                <a:endParaRPr lang="en-US" sz="2400" dirty="0" smtClean="0"/>
              </a:p>
              <a:p>
                <a:pPr eaLnBrk="1" hangingPunct="1"/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rgbClr val="0000FF"/>
                    </a:solidFill>
                  </a:rPr>
                  <a:t>[1] Cavalli-Sforza </a:t>
                </a:r>
                <a:r>
                  <a:rPr lang="en-US" sz="2000" dirty="0">
                    <a:solidFill>
                      <a:srgbClr val="0000FF"/>
                    </a:solidFill>
                  </a:rPr>
                  <a:t>&amp;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Feldman, </a:t>
                </a:r>
                <a:r>
                  <a:rPr lang="en-US" sz="2000" i="1" dirty="0" smtClean="0">
                    <a:solidFill>
                      <a:srgbClr val="0000FF"/>
                    </a:solidFill>
                  </a:rPr>
                  <a:t>Cultural transmission &amp; evolution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Princeton 1981</a:t>
                </a:r>
              </a:p>
              <a:p>
                <a:pPr eaLnBrk="1" hangingPunct="1"/>
                <a:r>
                  <a:rPr lang="en-US" sz="2000" dirty="0" smtClean="0">
                    <a:solidFill>
                      <a:srgbClr val="0000FF"/>
                    </a:solidFill>
                  </a:rPr>
                  <a:t>[2] Fort, </a:t>
                </a:r>
                <a:r>
                  <a:rPr lang="en-US" sz="2000" i="1" dirty="0" smtClean="0">
                    <a:solidFill>
                      <a:srgbClr val="0000FF"/>
                    </a:solidFill>
                  </a:rPr>
                  <a:t>Phys. Rev. 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2011	[3] </a:t>
                </a:r>
                <a:r>
                  <a:rPr lang="en-US" sz="2000" dirty="0">
                    <a:solidFill>
                      <a:srgbClr val="0000FF"/>
                    </a:solidFill>
                  </a:rPr>
                  <a:t>Fort, </a:t>
                </a:r>
                <a:r>
                  <a:rPr lang="en-US" sz="2000" i="1" dirty="0" smtClean="0">
                    <a:solidFill>
                      <a:srgbClr val="0000FF"/>
                    </a:solidFill>
                  </a:rPr>
                  <a:t>PNAS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2012</a:t>
                </a:r>
              </a:p>
              <a:p>
                <a:pPr eaLnBrk="1" hangingPunct="1"/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US" sz="2800" b="1" dirty="0" smtClean="0">
                    <a:solidFill>
                      <a:srgbClr val="FF0000"/>
                    </a:solidFill>
                  </a:rPr>
                  <a:t>(3) Dispersal: </a:t>
                </a:r>
                <a:r>
                  <a:rPr lang="en-US" sz="2200" dirty="0" smtClean="0"/>
                  <a:t>distances &amp; probabilities from ethnography, e.g.:</a:t>
                </a:r>
              </a:p>
              <a:p>
                <a:pPr eaLnBrk="1" hangingPunct="1"/>
                <a:r>
                  <a:rPr lang="en-US" sz="2200" dirty="0" smtClean="0"/>
                  <a:t>{2.3,7.3,15,25,35,45,55,100}km, probabilities={42,23,16,8,7,2,1,1}%.</a:t>
                </a:r>
              </a:p>
              <a:p>
                <a:pPr eaLnBrk="1" hangingPunct="1"/>
                <a:r>
                  <a:rPr lang="en-US" sz="2800" dirty="0"/>
                  <a:t>	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7" y="0"/>
                <a:ext cx="9141769" cy="7016408"/>
              </a:xfrm>
              <a:prstGeom prst="rect">
                <a:avLst/>
              </a:prstGeom>
              <a:blipFill>
                <a:blip r:embed="rId3"/>
                <a:stretch>
                  <a:fillRect l="-1333" t="-869" r="-2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923809"/>
              </p:ext>
            </p:extLst>
          </p:nvPr>
        </p:nvGraphicFramePr>
        <p:xfrm>
          <a:off x="20638" y="3241675"/>
          <a:ext cx="8863012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cuación" r:id="rId4" imgW="2577960" imgH="419040" progId="Equation.3">
                  <p:embed/>
                </p:oleObj>
              </mc:Choice>
              <mc:Fallback>
                <p:oleObj name="Ecuación" r:id="rId4" imgW="2577960" imgH="419040" progId="Equation.3">
                  <p:embed/>
                  <p:pic>
                    <p:nvPicPr>
                      <p:cNvPr id="8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3241675"/>
                        <a:ext cx="8863012" cy="1444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/>
          <p:cNvSpPr/>
          <p:nvPr/>
        </p:nvSpPr>
        <p:spPr>
          <a:xfrm>
            <a:off x="6551086" y="1890946"/>
            <a:ext cx="266331" cy="432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Elipse 6"/>
          <p:cNvSpPr/>
          <p:nvPr/>
        </p:nvSpPr>
        <p:spPr>
          <a:xfrm flipV="1">
            <a:off x="6885946" y="2637683"/>
            <a:ext cx="292964" cy="479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 bwMode="auto">
              <a:xfrm>
                <a:off x="5859357" y="2216938"/>
                <a:ext cx="17007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s-ES" sz="2400" dirty="0" smtClean="0">
                    <a:solidFill>
                      <a:srgbClr val="339966"/>
                    </a:solidFill>
                  </a:rPr>
                  <a:t> </a:t>
                </a:r>
                <a:r>
                  <a:rPr lang="es-ES" sz="2400" dirty="0" err="1" smtClean="0">
                    <a:solidFill>
                      <a:srgbClr val="339966"/>
                    </a:solidFill>
                  </a:rPr>
                  <a:t>if</a:t>
                </a:r>
                <a:r>
                  <a:rPr lang="es-ES" sz="2400" dirty="0" smtClean="0">
                    <a:solidFill>
                      <a:srgbClr val="33996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339966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solidFill>
                              <a:srgbClr val="33996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s-ES" sz="2400" i="1" smtClean="0">
                        <a:solidFill>
                          <a:srgbClr val="339966"/>
                        </a:solidFill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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3399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solidFill>
                              <a:srgbClr val="339966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2400" i="1">
                            <a:solidFill>
                              <a:srgbClr val="339966"/>
                            </a:solidFill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</m:oMath>
                </a14:m>
                <a:r>
                  <a:rPr lang="es-ES" sz="2400" dirty="0" smtClean="0">
                    <a:solidFill>
                      <a:srgbClr val="339966"/>
                    </a:solidFill>
                  </a:rPr>
                  <a:t> </a:t>
                </a:r>
                <a:endParaRPr lang="ca-ES" sz="2400" dirty="0" smtClean="0">
                  <a:solidFill>
                    <a:srgbClr val="339966"/>
                  </a:solidFill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357" y="2216938"/>
                <a:ext cx="1700769" cy="461665"/>
              </a:xfrm>
              <a:prstGeom prst="rect">
                <a:avLst/>
              </a:prstGeom>
              <a:blipFill>
                <a:blip r:embed="rId6"/>
                <a:stretch>
                  <a:fillRect l="-358"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/>
          <p:cNvCxnSpPr/>
          <p:nvPr/>
        </p:nvCxnSpPr>
        <p:spPr>
          <a:xfrm flipH="1" flipV="1">
            <a:off x="5341065" y="2169489"/>
            <a:ext cx="626801" cy="27828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5671027" y="2447771"/>
            <a:ext cx="296839" cy="3462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684251" y="6540158"/>
            <a:ext cx="2133600" cy="476250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746655" y="6053251"/>
            <a:ext cx="4166525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ca-ES" dirty="0" smtClean="0">
                <a:solidFill>
                  <a:srgbClr val="339966"/>
                </a:solidFill>
              </a:rPr>
              <a:t>Pinhasi, Fort &amp; Ammerman, </a:t>
            </a:r>
          </a:p>
          <a:p>
            <a:pPr algn="ctr"/>
            <a:r>
              <a:rPr lang="ca-ES" i="1" dirty="0" smtClean="0">
                <a:solidFill>
                  <a:srgbClr val="339966"/>
                </a:solidFill>
              </a:rPr>
              <a:t>PLoS </a:t>
            </a:r>
            <a:r>
              <a:rPr lang="ca-ES" i="1" dirty="0" err="1" smtClean="0">
                <a:solidFill>
                  <a:srgbClr val="339966"/>
                </a:solidFill>
              </a:rPr>
              <a:t>Biol</a:t>
            </a:r>
            <a:r>
              <a:rPr lang="ca-ES" i="1" dirty="0" smtClean="0">
                <a:solidFill>
                  <a:srgbClr val="339966"/>
                </a:solidFill>
              </a:rPr>
              <a:t>. </a:t>
            </a:r>
            <a:r>
              <a:rPr lang="ca-ES" dirty="0" smtClean="0">
                <a:solidFill>
                  <a:srgbClr val="339966"/>
                </a:solidFill>
              </a:rPr>
              <a:t>(2005)</a:t>
            </a:r>
            <a:endParaRPr lang="ca-ES" dirty="0">
              <a:solidFill>
                <a:srgbClr val="339966"/>
              </a:solidFill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76750" y="133349"/>
            <a:ext cx="4667250" cy="6588126"/>
          </a:xfrm>
          <a:noFill/>
        </p:spPr>
        <p:txBody>
          <a:bodyPr/>
          <a:lstStyle/>
          <a:p>
            <a:pPr algn="ctr" eaLnBrk="1" hangingPunct="1">
              <a:buNone/>
            </a:pPr>
            <a:r>
              <a:rPr lang="en-US" sz="2800" dirty="0" smtClean="0"/>
              <a:t>To apply this model we need a range for the spread rate from archaeological data</a:t>
            </a:r>
          </a:p>
          <a:p>
            <a:pPr algn="ctr" eaLnBrk="1" hangingPunct="1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algn="ctr" eaLnBrk="1" hangingPunct="1">
              <a:buNone/>
            </a:pPr>
            <a:r>
              <a:rPr lang="en-US" sz="4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0.9-1.3 km/yr</a:t>
            </a:r>
          </a:p>
          <a:p>
            <a:pPr algn="ctr" eaLnBrk="1" hangingPunct="1">
              <a:buNone/>
            </a:pPr>
            <a:r>
              <a:rPr lang="en-US" sz="2400" dirty="0">
                <a:solidFill>
                  <a:srgbClr val="0000FF"/>
                </a:solidFill>
              </a:rPr>
              <a:t>great circles &amp; shortest paths</a:t>
            </a:r>
          </a:p>
          <a:p>
            <a:pPr algn="ctr" eaLnBrk="1" hangingPunct="1">
              <a:buNone/>
            </a:pPr>
            <a:r>
              <a:rPr lang="en-US" sz="2400" i="1" dirty="0"/>
              <a:t>r </a:t>
            </a:r>
            <a:r>
              <a:rPr lang="en-US" sz="2400" dirty="0"/>
              <a:t>= 0.83 </a:t>
            </a:r>
            <a:endParaRPr lang="en-US" sz="2400" dirty="0" smtClean="0"/>
          </a:p>
          <a:p>
            <a:pPr algn="ctr" eaLnBrk="1" hangingPunct="1">
              <a:buNone/>
            </a:pPr>
            <a:r>
              <a:rPr lang="en-US" sz="2400" dirty="0" smtClean="0"/>
              <a:t>(for both highest-</a:t>
            </a:r>
            <a:r>
              <a:rPr lang="en-US" sz="2400" i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/>
              <a:t>origins) </a:t>
            </a:r>
          </a:p>
          <a:p>
            <a:pPr algn="ctr" eaLnBrk="1" hangingPunct="1">
              <a:buNone/>
            </a:pPr>
            <a:endParaRPr lang="en-US" dirty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</a:rPr>
              <a:t>735 sites </a:t>
            </a:r>
            <a:r>
              <a:rPr lang="en-US" sz="2200" dirty="0" smtClean="0">
                <a:solidFill>
                  <a:srgbClr val="0000FF"/>
                </a:solidFill>
              </a:rPr>
              <a:t>in Europe &amp; Near East</a:t>
            </a:r>
          </a:p>
        </p:txBody>
      </p:sp>
      <p:graphicFrame>
        <p:nvGraphicFramePr>
          <p:cNvPr id="7173" name="Object 6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5159375" cy="7299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Graph" r:id="rId3" imgW="3022200" imgH="4276800" progId="Origin50.Graph">
                  <p:embed/>
                </p:oleObj>
              </mc:Choice>
              <mc:Fallback>
                <p:oleObj name="Graph" r:id="rId3" imgW="3022200" imgH="4276800" progId="Origin50.Graph">
                  <p:embed/>
                  <p:pic>
                    <p:nvPicPr>
                      <p:cNvPr id="71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159375" cy="7299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779580" y="6439751"/>
            <a:ext cx="213360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91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1183</Words>
  <Application>Microsoft Office PowerPoint</Application>
  <PresentationFormat>Presentación en pantalla (4:3)</PresentationFormat>
  <Paragraphs>256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Cambria Math</vt:lpstr>
      <vt:lpstr>Mathematica1</vt:lpstr>
      <vt:lpstr>Symbol</vt:lpstr>
      <vt:lpstr>Times New Roman</vt:lpstr>
      <vt:lpstr>Trebuchet MS</vt:lpstr>
      <vt:lpstr>Diseño predeterminado</vt:lpstr>
      <vt:lpstr>Graph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Simulations + archaeological data</vt:lpstr>
      <vt:lpstr>Ancient genetics</vt:lpstr>
      <vt:lpstr>Presentación de PowerPoint</vt:lpstr>
      <vt:lpstr>  Sea route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jfort</dc:creator>
  <cp:lastModifiedBy>Joaquim Fort</cp:lastModifiedBy>
  <cp:revision>1654</cp:revision>
  <cp:lastPrinted>2024-11-01T18:34:05Z</cp:lastPrinted>
  <dcterms:created xsi:type="dcterms:W3CDTF">2010-04-08T13:01:24Z</dcterms:created>
  <dcterms:modified xsi:type="dcterms:W3CDTF">2024-11-02T17:53:40Z</dcterms:modified>
</cp:coreProperties>
</file>