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53" r:id="rId2"/>
    <p:sldId id="591" r:id="rId3"/>
    <p:sldId id="555" r:id="rId4"/>
    <p:sldId id="587" r:id="rId5"/>
    <p:sldId id="592" r:id="rId6"/>
    <p:sldId id="601" r:id="rId7"/>
    <p:sldId id="575" r:id="rId8"/>
    <p:sldId id="576" r:id="rId9"/>
    <p:sldId id="593" r:id="rId10"/>
    <p:sldId id="594" r:id="rId11"/>
    <p:sldId id="596" r:id="rId12"/>
    <p:sldId id="597" r:id="rId13"/>
    <p:sldId id="595" r:id="rId14"/>
    <p:sldId id="598" r:id="rId15"/>
    <p:sldId id="599" r:id="rId16"/>
    <p:sldId id="579" r:id="rId17"/>
    <p:sldId id="602" r:id="rId18"/>
    <p:sldId id="600" r:id="rId19"/>
    <p:sldId id="580" r:id="rId20"/>
    <p:sldId id="581" r:id="rId21"/>
    <p:sldId id="582" r:id="rId22"/>
  </p:sldIdLst>
  <p:sldSz cx="9144000" cy="6858000" type="screen4x3"/>
  <p:notesSz cx="9928225" cy="67976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F3E00"/>
    <a:srgbClr val="339966"/>
    <a:srgbClr val="FF0000"/>
    <a:srgbClr val="666633"/>
    <a:srgbClr val="000099"/>
    <a:srgbClr val="336600"/>
    <a:srgbClr val="333300"/>
    <a:srgbClr val="99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705" autoAdjust="0"/>
  </p:normalViewPr>
  <p:slideViewPr>
    <p:cSldViewPr snapToGrid="0">
      <p:cViewPr varScale="1">
        <p:scale>
          <a:sx n="108" d="100"/>
          <a:sy n="108" d="100"/>
        </p:scale>
        <p:origin x="10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302693" cy="33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996" y="1"/>
            <a:ext cx="4302693" cy="33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55666"/>
            <a:ext cx="4302693" cy="3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996" y="6455666"/>
            <a:ext cx="4302693" cy="3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 defTabSz="914354">
              <a:defRPr sz="1200"/>
            </a:lvl1pPr>
          </a:lstStyle>
          <a:p>
            <a:pPr>
              <a:defRPr/>
            </a:pPr>
            <a:fld id="{E80C9AEB-BA7E-47DA-B3AE-710EF8EB11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894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302693" cy="33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996" y="1"/>
            <a:ext cx="4302693" cy="33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2013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747" y="3228594"/>
            <a:ext cx="7944736" cy="305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5666"/>
            <a:ext cx="4302693" cy="3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defTabSz="914354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996" y="6455666"/>
            <a:ext cx="4302693" cy="3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 defTabSz="914354">
              <a:defRPr sz="1200"/>
            </a:lvl1pPr>
          </a:lstStyle>
          <a:p>
            <a:pPr>
              <a:defRPr/>
            </a:pPr>
            <a:fld id="{099DF5C0-9642-4961-B7B8-68A5C7E7E4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226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31540-ACDC-45BA-91A1-159FD40A4F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2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8DBC7-692E-414F-9630-BE81BE09F2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24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BCF08-15D9-43A5-AE5C-CFA213A644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856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2B6BF-F68A-459E-8CCF-2729D27A1D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89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C95F-54FB-431B-A0D5-DBC79D61AD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53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007D9-453F-4072-B27B-699CD5BF18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8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1ED25-BCA2-4771-B398-5486255066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01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0ECAB-E471-478D-ACD4-BB2E216D7D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35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8F3C8-D561-4C42-B082-1031D68C05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28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CD59C-E7AF-4F0E-814C-D80D6CA2DF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82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FEF32-1787-4A36-BD33-8E83A10203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92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B2C1F-569A-46EB-88B4-2BF08BBCCD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52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92C2C-7DAD-4268-A886-B124A87BFB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57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8310DA-FBB5-47E2-9C50-3ED8DAE44E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128074" y="2064999"/>
            <a:ext cx="8722384" cy="47089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ca-ES" sz="3200" dirty="0" smtClean="0"/>
              <a:t>Joaquim Fort</a:t>
            </a:r>
            <a:endParaRPr lang="ca-ES" sz="3200" dirty="0"/>
          </a:p>
          <a:p>
            <a:pPr algn="ctr"/>
            <a:r>
              <a:rPr lang="ca-ES" sz="3200" dirty="0" smtClean="0"/>
              <a:t>Universitat </a:t>
            </a:r>
            <a:r>
              <a:rPr lang="ca-ES" sz="3200" dirty="0"/>
              <a:t>de Girona </a:t>
            </a:r>
            <a:r>
              <a:rPr lang="ca-ES" sz="3200" dirty="0" smtClean="0"/>
              <a:t>(</a:t>
            </a:r>
            <a:r>
              <a:rPr lang="en-US" sz="3200" dirty="0" smtClean="0"/>
              <a:t>Catalonia</a:t>
            </a:r>
            <a:r>
              <a:rPr lang="ca-ES" sz="3200" dirty="0" smtClean="0"/>
              <a:t>, Spain)</a:t>
            </a:r>
          </a:p>
          <a:p>
            <a:pPr algn="ctr"/>
            <a:endParaRPr lang="ca-ES" sz="3200" dirty="0" smtClean="0"/>
          </a:p>
          <a:p>
            <a:pPr algn="ctr"/>
            <a:r>
              <a:rPr lang="en-US" sz="3200" b="1" i="1" dirty="0">
                <a:solidFill>
                  <a:srgbClr val="0000FF"/>
                </a:solidFill>
              </a:rPr>
              <a:t>World Neolithic Congress</a:t>
            </a:r>
          </a:p>
          <a:p>
            <a:pPr algn="ctr"/>
            <a:r>
              <a:rPr lang="en-US" sz="3200" b="1" i="1" dirty="0" err="1">
                <a:solidFill>
                  <a:srgbClr val="0000FF"/>
                </a:solidFill>
              </a:rPr>
              <a:t>Sanliurfa</a:t>
            </a:r>
            <a:r>
              <a:rPr lang="en-US" sz="3200" b="1" i="1" dirty="0">
                <a:solidFill>
                  <a:srgbClr val="0000FF"/>
                </a:solidFill>
              </a:rPr>
              <a:t> (Turkey), Nov. </a:t>
            </a:r>
            <a:r>
              <a:rPr lang="en-US" sz="3200" b="1" i="1" dirty="0" smtClean="0">
                <a:solidFill>
                  <a:srgbClr val="0000FF"/>
                </a:solidFill>
              </a:rPr>
              <a:t>7</a:t>
            </a:r>
            <a:r>
              <a:rPr lang="en-US" sz="3200" b="1" i="1" baseline="30000" dirty="0" smtClean="0">
                <a:solidFill>
                  <a:srgbClr val="0000FF"/>
                </a:solidFill>
              </a:rPr>
              <a:t>th</a:t>
            </a:r>
            <a:r>
              <a:rPr lang="en-US" sz="3200" b="1" i="1" dirty="0" smtClean="0">
                <a:solidFill>
                  <a:srgbClr val="0000FF"/>
                </a:solidFill>
              </a:rPr>
              <a:t> 2024</a:t>
            </a:r>
          </a:p>
          <a:p>
            <a:pPr algn="ctr"/>
            <a:endParaRPr lang="en-US" sz="3200" b="1" i="1" dirty="0">
              <a:solidFill>
                <a:srgbClr val="0000FF"/>
              </a:solidFill>
            </a:endParaRPr>
          </a:p>
          <a:p>
            <a:pPr algn="ctr"/>
            <a:endParaRPr lang="es-ES" sz="3600" dirty="0" smtClean="0">
              <a:solidFill>
                <a:srgbClr val="0000FF"/>
              </a:solidFill>
            </a:endParaRPr>
          </a:p>
          <a:p>
            <a:pPr algn="ctr"/>
            <a:endParaRPr lang="es-ES" sz="3600" dirty="0" smtClean="0">
              <a:solidFill>
                <a:srgbClr val="0000FF"/>
              </a:solidFill>
            </a:endParaRPr>
          </a:p>
          <a:p>
            <a:endParaRPr lang="es-E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       ICREA Academia Grant 2021 	                Grant </a:t>
            </a:r>
            <a:r>
              <a:rPr lang="ca-ES" sz="1200" dirty="0" smtClean="0"/>
              <a:t>PID2023-150978NB-C22	     </a:t>
            </a:r>
            <a:r>
              <a:rPr lang="en-US" sz="1200" dirty="0" smtClean="0"/>
              <a:t>Grant </a:t>
            </a:r>
            <a:r>
              <a:rPr lang="ca-ES" sz="1200" dirty="0"/>
              <a:t>2021-SGR-00190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AutoShape 4" descr="Resultat d'imatges per a icre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0" y="5279048"/>
            <a:ext cx="3217263" cy="112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9 Imagen" descr="https://www.icrea.cat/sites/default/files/logo_small_negativ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" y="5120694"/>
            <a:ext cx="3211018" cy="124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 descr="Research calls portal - Universitat Autònoma de Barcelona - UAB Barcelo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54" y="5271789"/>
            <a:ext cx="1566689" cy="1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-25166" y="0"/>
            <a:ext cx="9169166" cy="2013052"/>
          </a:xfrm>
          <a:prstGeom prst="rect">
            <a:avLst/>
          </a:prstGeom>
          <a:solidFill>
            <a:srgbClr val="66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z="4000" kern="0" dirty="0" smtClean="0">
                <a:solidFill>
                  <a:schemeClr val="bg1"/>
                </a:solidFill>
              </a:rPr>
              <a:t>Introduction to session G13</a:t>
            </a:r>
          </a:p>
          <a:p>
            <a:pPr eaLnBrk="1" hangingPunct="1"/>
            <a:r>
              <a:rPr lang="en-US" sz="4000" i="1" kern="0" dirty="0" smtClean="0">
                <a:solidFill>
                  <a:schemeClr val="bg1"/>
                </a:solidFill>
              </a:rPr>
              <a:t>The spread of farming and herding in different parts of the World</a:t>
            </a:r>
            <a:endParaRPr lang="ca-ES" sz="4000" i="1" kern="0" dirty="0" smtClean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766264" y="6529156"/>
            <a:ext cx="2133600" cy="476250"/>
          </a:xfrm>
        </p:spPr>
        <p:txBody>
          <a:bodyPr/>
          <a:lstStyle/>
          <a:p>
            <a:pPr>
              <a:defRPr/>
            </a:pPr>
            <a:fld id="{04331540-ACDC-45BA-91A1-159FD40A4F76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 bwMode="auto">
          <a:xfrm>
            <a:off x="162431" y="892057"/>
            <a:ext cx="547027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</a:rPr>
              <a:t>Porcic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i="1" dirty="0">
                <a:solidFill>
                  <a:srgbClr val="0000FF"/>
                </a:solidFill>
              </a:rPr>
              <a:t>et al., </a:t>
            </a:r>
            <a:endParaRPr lang="en-US" sz="2800" i="1" dirty="0" smtClean="0">
              <a:solidFill>
                <a:srgbClr val="0000FF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0000FF"/>
                </a:solidFill>
              </a:rPr>
              <a:t>Phil</a:t>
            </a:r>
            <a:r>
              <a:rPr lang="en-US" sz="2800" i="1" dirty="0">
                <a:solidFill>
                  <a:srgbClr val="0000FF"/>
                </a:solidFill>
              </a:rPr>
              <a:t>. Trans. Roy.  Soc</a:t>
            </a:r>
            <a:r>
              <a:rPr lang="en-US" sz="2800" dirty="0">
                <a:solidFill>
                  <a:srgbClr val="0000FF"/>
                </a:solidFill>
              </a:rPr>
              <a:t>. (2021)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have used SPDs over </a:t>
            </a:r>
            <a:r>
              <a:rPr lang="en-US" sz="2800" dirty="0">
                <a:solidFill>
                  <a:srgbClr val="FF0000"/>
                </a:solidFill>
              </a:rPr>
              <a:t>much shorter time intervals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&lt;</a:t>
            </a:r>
            <a:r>
              <a:rPr lang="en-US" sz="2800" dirty="0" smtClean="0">
                <a:solidFill>
                  <a:srgbClr val="FF0000"/>
                </a:solidFill>
              </a:rPr>
              <a:t>100 yr)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to estimate initial growth rates, which are  necessary to model waves of advance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                 growth rate=2.4%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Ethnographic range = 2.1-3.4%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704" y="1463645"/>
            <a:ext cx="2600325" cy="4581525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V="1">
            <a:off x="4708706" y="4114800"/>
            <a:ext cx="2533342" cy="42976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 bwMode="auto">
          <a:xfrm>
            <a:off x="6727441" y="824475"/>
            <a:ext cx="2085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s-ES" sz="2400" dirty="0" err="1" smtClean="0"/>
              <a:t>Serbian</a:t>
            </a:r>
            <a:r>
              <a:rPr lang="es-ES" sz="2400" dirty="0" smtClean="0"/>
              <a:t> </a:t>
            </a:r>
            <a:r>
              <a:rPr lang="es-ES" sz="2400" dirty="0" err="1" smtClean="0"/>
              <a:t>early</a:t>
            </a:r>
            <a:r>
              <a:rPr lang="es-ES" sz="2400" dirty="0" smtClean="0"/>
              <a:t> </a:t>
            </a:r>
          </a:p>
          <a:p>
            <a:pPr eaLnBrk="1" hangingPunct="1"/>
            <a:r>
              <a:rPr lang="es-ES" sz="2400" dirty="0" err="1" smtClean="0"/>
              <a:t>Neolithic</a:t>
            </a:r>
            <a:r>
              <a:rPr lang="es-ES" sz="2400" dirty="0" smtClean="0"/>
              <a:t> </a:t>
            </a:r>
            <a:endParaRPr lang="ca-ES" sz="2400" dirty="0" smtClean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197"/>
            <a:ext cx="9144000" cy="816746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Demography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263136" y="1156557"/>
            <a:ext cx="8987396" cy="600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kern="0" dirty="0" smtClean="0">
                <a:solidFill>
                  <a:srgbClr val="FF0000"/>
                </a:solidFill>
              </a:rPr>
              <a:t>Talk in this session on demography</a:t>
            </a:r>
            <a:endParaRPr lang="en-US" kern="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US" sz="2800" kern="0" dirty="0" smtClean="0"/>
          </a:p>
          <a:p>
            <a:pPr marL="0" indent="0">
              <a:buFontTx/>
              <a:buNone/>
            </a:pPr>
            <a:endParaRPr lang="en-US" sz="2800" kern="0" dirty="0"/>
          </a:p>
          <a:p>
            <a:pPr marL="0" indent="0">
              <a:buFontTx/>
              <a:buNone/>
            </a:pPr>
            <a:r>
              <a:rPr lang="en-US" sz="2800" kern="0" dirty="0" smtClean="0"/>
              <a:t>		</a:t>
            </a:r>
            <a:r>
              <a:rPr lang="en-US" sz="2800" b="1" kern="0" dirty="0" err="1" smtClean="0"/>
              <a:t>Oreto</a:t>
            </a:r>
            <a:r>
              <a:rPr lang="en-US" sz="2800" b="1" kern="0" dirty="0" smtClean="0"/>
              <a:t> </a:t>
            </a:r>
            <a:r>
              <a:rPr lang="en-US" sz="2800" b="1" kern="0" dirty="0" err="1"/>
              <a:t>García-Puchol</a:t>
            </a:r>
            <a:r>
              <a:rPr lang="en-US" sz="2800" b="1" kern="0" dirty="0"/>
              <a:t> </a:t>
            </a:r>
            <a:r>
              <a:rPr lang="en-US" sz="2800" b="1" i="1" kern="0" dirty="0"/>
              <a:t>et al</a:t>
            </a:r>
            <a:r>
              <a:rPr lang="en-US" sz="2800" b="1" kern="0" dirty="0"/>
              <a:t>., </a:t>
            </a:r>
            <a:endParaRPr lang="en-US" sz="2800" b="1" kern="0" dirty="0" smtClean="0"/>
          </a:p>
          <a:p>
            <a:pPr marL="0" indent="0">
              <a:buFontTx/>
              <a:buNone/>
            </a:pPr>
            <a:endParaRPr lang="en-US" sz="2800" kern="0" dirty="0"/>
          </a:p>
          <a:p>
            <a:pPr marL="0" indent="0">
              <a:buFontTx/>
              <a:buNone/>
            </a:pPr>
            <a:r>
              <a:rPr lang="en-US" sz="2800" i="1" kern="0" dirty="0"/>
              <a:t>The Neolithic demographic </a:t>
            </a:r>
            <a:r>
              <a:rPr lang="en-US" sz="2800" i="1" kern="0" dirty="0" smtClean="0"/>
              <a:t>transition using SPDs from an eastern Iberian dataset.</a:t>
            </a:r>
            <a:endParaRPr lang="en-US" sz="2800" i="1" kern="0" dirty="0"/>
          </a:p>
          <a:p>
            <a:pPr marL="0" indent="0">
              <a:buFontTx/>
              <a:buNone/>
            </a:pPr>
            <a:endParaRPr lang="en-US" sz="2800" kern="0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197"/>
            <a:ext cx="9144000" cy="816746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Demography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62765" y="6352147"/>
            <a:ext cx="497771" cy="316111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11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 bwMode="auto">
          <a:xfrm>
            <a:off x="111883" y="728280"/>
            <a:ext cx="8888481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B050"/>
                </a:solidFill>
              </a:rPr>
              <a:t>Cultural transmission </a:t>
            </a:r>
            <a:r>
              <a:rPr lang="en-US" sz="3000" dirty="0" smtClean="0"/>
              <a:t>leads to a faster spread.</a:t>
            </a:r>
          </a:p>
          <a:p>
            <a:pPr algn="ctr"/>
            <a:r>
              <a:rPr lang="en-US" sz="3000" dirty="0" smtClean="0">
                <a:solidFill>
                  <a:srgbClr val="0000FF"/>
                </a:solidFill>
              </a:rPr>
              <a:t>3 types: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 smtClean="0"/>
              <a:t>    </a:t>
            </a:r>
            <a:r>
              <a:rPr lang="en-US" sz="3000" dirty="0" smtClean="0">
                <a:solidFill>
                  <a:srgbClr val="00B050"/>
                </a:solidFill>
              </a:rPr>
              <a:t>vertical	       horizontal	       oblique</a:t>
            </a:r>
          </a:p>
          <a:p>
            <a:pPr algn="ctr"/>
            <a:endParaRPr lang="en-US" sz="3000" dirty="0"/>
          </a:p>
          <a:p>
            <a:r>
              <a:rPr lang="en-US" sz="3000" dirty="0" smtClean="0"/>
              <a:t>parents</a:t>
            </a:r>
          </a:p>
          <a:p>
            <a:endParaRPr lang="en-US" sz="3000" dirty="0"/>
          </a:p>
          <a:p>
            <a:r>
              <a:rPr lang="en-US" sz="2800" dirty="0" smtClean="0"/>
              <a:t>                  </a:t>
            </a:r>
            <a:r>
              <a:rPr lang="en-US" sz="2800" dirty="0" smtClean="0">
                <a:solidFill>
                  <a:srgbClr val="00B050"/>
                </a:solidFill>
              </a:rPr>
              <a:t>F</a:t>
            </a:r>
            <a:r>
              <a:rPr lang="en-US" sz="2800" dirty="0" smtClean="0"/>
              <a:t>  HG            </a:t>
            </a:r>
            <a:r>
              <a:rPr lang="en-US" sz="2800" dirty="0" err="1" smtClean="0"/>
              <a:t>HG</a:t>
            </a:r>
            <a:r>
              <a:rPr lang="en-US" sz="2800" dirty="0" smtClean="0"/>
              <a:t>  </a:t>
            </a:r>
            <a:r>
              <a:rPr lang="en-US" sz="2800" dirty="0" err="1" smtClean="0"/>
              <a:t>HG</a:t>
            </a:r>
            <a:r>
              <a:rPr lang="en-US" sz="2800" dirty="0" smtClean="0"/>
              <a:t>         </a:t>
            </a:r>
            <a:r>
              <a:rPr lang="en-US" sz="2800" dirty="0" err="1" smtClean="0"/>
              <a:t>HG</a:t>
            </a:r>
            <a:r>
              <a:rPr lang="en-US" sz="2800" dirty="0" smtClean="0"/>
              <a:t>  </a:t>
            </a:r>
            <a:r>
              <a:rPr lang="en-US" sz="2800" dirty="0" err="1"/>
              <a:t>HG</a:t>
            </a:r>
            <a:r>
              <a:rPr lang="en-US" sz="2800" dirty="0" smtClean="0"/>
              <a:t>          </a:t>
            </a:r>
            <a:r>
              <a:rPr lang="en-US" sz="2800" dirty="0" smtClean="0">
                <a:solidFill>
                  <a:srgbClr val="00B050"/>
                </a:solidFill>
              </a:rPr>
              <a:t>F</a:t>
            </a:r>
            <a:r>
              <a:rPr lang="en-US" sz="2800" dirty="0" smtClean="0"/>
              <a:t>    </a:t>
            </a:r>
            <a:endParaRPr lang="en-US" sz="2800" dirty="0"/>
          </a:p>
          <a:p>
            <a:endParaRPr lang="en-US" sz="1200" dirty="0" smtClean="0"/>
          </a:p>
          <a:p>
            <a:r>
              <a:rPr lang="en-US" sz="1200" dirty="0" smtClean="0"/>
              <a:t>                     </a:t>
            </a:r>
            <a:r>
              <a:rPr lang="en-US" sz="2400" dirty="0" smtClean="0">
                <a:solidFill>
                  <a:srgbClr val="00B050"/>
                </a:solidFill>
              </a:rPr>
              <a:t>culture</a:t>
            </a:r>
            <a:r>
              <a:rPr lang="en-US" sz="1200" dirty="0" smtClean="0"/>
              <a:t>     </a:t>
            </a:r>
            <a:r>
              <a:rPr lang="en-US" sz="2400" dirty="0" smtClean="0"/>
              <a:t>genes          </a:t>
            </a:r>
            <a:r>
              <a:rPr lang="en-US" sz="2400" dirty="0" err="1" smtClean="0"/>
              <a:t>genes</a:t>
            </a:r>
            <a:r>
              <a:rPr lang="en-US" sz="2400" dirty="0" smtClean="0"/>
              <a:t>                 </a:t>
            </a:r>
            <a:r>
              <a:rPr lang="en-US" sz="2400" dirty="0" err="1" smtClean="0"/>
              <a:t>genes</a:t>
            </a:r>
            <a:r>
              <a:rPr lang="en-US" sz="2400" dirty="0" smtClean="0"/>
              <a:t>         </a:t>
            </a:r>
            <a:r>
              <a:rPr lang="en-US" sz="2400" dirty="0" smtClean="0">
                <a:solidFill>
                  <a:srgbClr val="00B050"/>
                </a:solidFill>
              </a:rPr>
              <a:t>culture</a:t>
            </a:r>
          </a:p>
          <a:p>
            <a:endParaRPr lang="en-US" sz="3000" dirty="0" smtClean="0"/>
          </a:p>
          <a:p>
            <a:r>
              <a:rPr lang="en-US" sz="3000" dirty="0" smtClean="0"/>
              <a:t>child			</a:t>
            </a:r>
            <a:r>
              <a:rPr lang="en-US" sz="3000" dirty="0"/>
              <a:t> </a:t>
            </a:r>
            <a:r>
              <a:rPr lang="en-US" sz="3000" dirty="0" smtClean="0"/>
              <a:t>      </a:t>
            </a:r>
            <a:r>
              <a:rPr lang="en-US" sz="2400" dirty="0" smtClean="0">
                <a:solidFill>
                  <a:srgbClr val="00B050"/>
                </a:solidFill>
              </a:rPr>
              <a:t>culture</a:t>
            </a:r>
            <a:endParaRPr lang="en-US" sz="2400" dirty="0" smtClean="0"/>
          </a:p>
          <a:p>
            <a:endParaRPr lang="en-US" sz="1600" dirty="0" smtClean="0"/>
          </a:p>
          <a:p>
            <a:r>
              <a:rPr lang="en-US" sz="3000" dirty="0" smtClean="0"/>
              <a:t>	</a:t>
            </a:r>
            <a:r>
              <a:rPr lang="en-US" sz="3000" dirty="0"/>
              <a:t> </a:t>
            </a:r>
            <a:r>
              <a:rPr lang="en-US" sz="3000" dirty="0" smtClean="0"/>
              <a:t>      </a:t>
            </a:r>
            <a:r>
              <a:rPr lang="en-US" sz="3000" dirty="0" smtClean="0">
                <a:solidFill>
                  <a:srgbClr val="00B050"/>
                </a:solidFill>
              </a:rPr>
              <a:t>F</a:t>
            </a:r>
            <a:r>
              <a:rPr lang="en-US" sz="3000" dirty="0" smtClean="0"/>
              <a:t>             </a:t>
            </a:r>
            <a:r>
              <a:rPr lang="en-US" sz="3000" dirty="0" err="1" smtClean="0">
                <a:solidFill>
                  <a:srgbClr val="00B050"/>
                </a:solidFill>
              </a:rPr>
              <a:t>F</a:t>
            </a:r>
            <a:r>
              <a:rPr lang="en-US" sz="3000" dirty="0" smtClean="0">
                <a:solidFill>
                  <a:srgbClr val="00B050"/>
                </a:solidFill>
              </a:rPr>
              <a:t>         </a:t>
            </a:r>
            <a:r>
              <a:rPr lang="en-US" sz="3000" dirty="0" err="1" smtClean="0">
                <a:solidFill>
                  <a:srgbClr val="00B050"/>
                </a:solidFill>
              </a:rPr>
              <a:t>F</a:t>
            </a:r>
            <a:r>
              <a:rPr lang="en-US" sz="3000" dirty="0" smtClean="0">
                <a:solidFill>
                  <a:srgbClr val="00B050"/>
                </a:solidFill>
              </a:rPr>
              <a:t>                   </a:t>
            </a:r>
            <a:r>
              <a:rPr lang="en-US" sz="3000" dirty="0" err="1" smtClean="0">
                <a:solidFill>
                  <a:srgbClr val="00B050"/>
                </a:solidFill>
              </a:rPr>
              <a:t>F</a:t>
            </a:r>
            <a:endParaRPr lang="en-US" sz="3000" dirty="0" smtClean="0">
              <a:solidFill>
                <a:srgbClr val="00B050"/>
              </a:solidFill>
            </a:endParaRPr>
          </a:p>
        </p:txBody>
      </p:sp>
      <p:pic>
        <p:nvPicPr>
          <p:cNvPr id="1026" name="Picture 2" descr="Person Blue Icon, Transparent Person Blue.PNG Images &amp; Vector - FreeIcon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923" y="3006648"/>
            <a:ext cx="279919" cy="7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beka | Clip Art | Man Icon—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42" y="2979484"/>
            <a:ext cx="772542" cy="7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erson Blue Icon, Transparent Person Blue.PNG Images &amp; Vector - FreeIcon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25" y="5397946"/>
            <a:ext cx="279919" cy="7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Abeka | Clip Art | Man Icon—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3" y="3033812"/>
            <a:ext cx="772542" cy="7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erson Blue Icon, Transparent Person Blue.PNG Images &amp; Vector - FreeIcon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75" y="5397946"/>
            <a:ext cx="279919" cy="7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erson Blue Icon, Transparent Person Blue.PNG Images &amp; Vector - FreeIcon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63" y="5331357"/>
            <a:ext cx="278269" cy="7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erson Blue Icon, Transparent Person Blue.PNG Images &amp; Vector - FreeIcon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064" y="3057066"/>
            <a:ext cx="278269" cy="7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beka | Clip Art | Man Icon—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39" y="3057066"/>
            <a:ext cx="772542" cy="7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Abeka | Clip Art | Man Icon—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48" y="3066973"/>
            <a:ext cx="772542" cy="7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de flecha 8"/>
          <p:cNvCxnSpPr/>
          <p:nvPr/>
        </p:nvCxnSpPr>
        <p:spPr>
          <a:xfrm>
            <a:off x="2040684" y="4426508"/>
            <a:ext cx="1" cy="904849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>
            <a:off x="7168832" y="3839515"/>
            <a:ext cx="1344233" cy="1491842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6" descr="Abeka | Clip Art | Man Icon—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73" y="3029902"/>
            <a:ext cx="772542" cy="7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erson Blue Icon, Transparent Person Blue.PNG Images &amp; Vector - FreeIcon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88" y="5397946"/>
            <a:ext cx="278269" cy="7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ector recto de flecha 26"/>
          <p:cNvCxnSpPr/>
          <p:nvPr/>
        </p:nvCxnSpPr>
        <p:spPr>
          <a:xfrm flipV="1">
            <a:off x="3659457" y="5879592"/>
            <a:ext cx="1003018" cy="5477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4796750" y="4399213"/>
            <a:ext cx="5684" cy="998733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7013833" y="4399213"/>
            <a:ext cx="15864" cy="86773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 flipH="1">
            <a:off x="2159882" y="4426508"/>
            <a:ext cx="9395" cy="90484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1197"/>
            <a:ext cx="9144000" cy="816746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spread of culture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2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85583" y="856504"/>
            <a:ext cx="8987396" cy="600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US" sz="1800" kern="0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en-US" sz="4000" kern="0" dirty="0" smtClean="0">
                <a:solidFill>
                  <a:srgbClr val="FF0000"/>
                </a:solidFill>
              </a:rPr>
              <a:t>Talks in this session on cultural spread</a:t>
            </a:r>
            <a:endParaRPr lang="en-US" kern="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US" sz="2800" b="1" kern="0" dirty="0" smtClean="0"/>
          </a:p>
          <a:p>
            <a:pPr marL="0" indent="0">
              <a:buFontTx/>
              <a:buNone/>
            </a:pPr>
            <a:r>
              <a:rPr lang="en-US" sz="2800" b="1" kern="0" dirty="0" smtClean="0"/>
              <a:t>·Stephen </a:t>
            </a:r>
            <a:r>
              <a:rPr lang="en-US" sz="2800" b="1" kern="0" dirty="0" err="1" smtClean="0"/>
              <a:t>Shennan</a:t>
            </a:r>
            <a:r>
              <a:rPr lang="en-US" sz="2800" b="1" kern="0" dirty="0" smtClean="0"/>
              <a:t> </a:t>
            </a:r>
            <a:r>
              <a:rPr lang="en-US" sz="2800" b="1" i="1" kern="0" dirty="0" smtClean="0"/>
              <a:t>et al., </a:t>
            </a:r>
          </a:p>
          <a:p>
            <a:pPr marL="0" indent="0">
              <a:buFontTx/>
              <a:buNone/>
            </a:pPr>
            <a:r>
              <a:rPr lang="en-US" sz="2800" i="1" kern="0" dirty="0" smtClean="0"/>
              <a:t>Post-marital residence rules and transmission pathways in cultural hitchhiking during demographic dispersal</a:t>
            </a:r>
          </a:p>
          <a:p>
            <a:pPr marL="0" indent="0">
              <a:buFontTx/>
              <a:buNone/>
            </a:pPr>
            <a:endParaRPr lang="en-US" sz="2800" i="1" kern="0" dirty="0"/>
          </a:p>
          <a:p>
            <a:pPr marL="0" indent="0">
              <a:buFontTx/>
              <a:buNone/>
            </a:pPr>
            <a:r>
              <a:rPr lang="en-US" sz="2800" b="1" kern="0" dirty="0" smtClean="0"/>
              <a:t>·Juan José Ibáñez </a:t>
            </a:r>
            <a:r>
              <a:rPr lang="en-US" sz="2800" b="1" i="1" kern="0" dirty="0" smtClean="0"/>
              <a:t>et </a:t>
            </a:r>
            <a:r>
              <a:rPr lang="en-US" sz="2800" b="1" i="1" kern="0" dirty="0"/>
              <a:t>al</a:t>
            </a:r>
            <a:r>
              <a:rPr lang="en-US" sz="2800" b="1" kern="0" dirty="0"/>
              <a:t>., </a:t>
            </a:r>
            <a:endParaRPr lang="en-US" sz="2800" b="1" kern="0" dirty="0" smtClean="0"/>
          </a:p>
          <a:p>
            <a:pPr marL="0" indent="0">
              <a:buFontTx/>
              <a:buNone/>
            </a:pPr>
            <a:r>
              <a:rPr lang="en-US" sz="2800" i="1" kern="0" dirty="0" smtClean="0"/>
              <a:t>Spread of ideas </a:t>
            </a:r>
            <a:r>
              <a:rPr lang="en-US" sz="2800" i="1" kern="0" smtClean="0"/>
              <a:t>and objects </a:t>
            </a:r>
            <a:r>
              <a:rPr lang="en-US" sz="2800" i="1" kern="0" dirty="0" smtClean="0"/>
              <a:t>in Southwest Asia</a:t>
            </a:r>
            <a:endParaRPr lang="en-US" sz="2800" i="1" kern="0" dirty="0"/>
          </a:p>
          <a:p>
            <a:pPr marL="0" indent="0">
              <a:buFontTx/>
              <a:buNone/>
            </a:pPr>
            <a:endParaRPr lang="en-US" sz="2800" i="1" kern="0" dirty="0" smtClean="0"/>
          </a:p>
          <a:p>
            <a:pPr marL="0" indent="0">
              <a:buFontTx/>
              <a:buNone/>
            </a:pPr>
            <a:endParaRPr lang="en-US" sz="2800" kern="0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197"/>
            <a:ext cx="9144000" cy="816746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spread of culture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3540"/>
            <a:ext cx="8498688" cy="4526933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442665" y="6422781"/>
            <a:ext cx="457200" cy="315371"/>
          </a:xfrm>
        </p:spPr>
        <p:txBody>
          <a:bodyPr/>
          <a:lstStyle/>
          <a:p>
            <a:pPr>
              <a:defRPr/>
            </a:pPr>
            <a:fld id="{482FEF32-1787-4A36-BD33-8E83A1020375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sp>
        <p:nvSpPr>
          <p:cNvPr id="3" name="3 CuadroTexto"/>
          <p:cNvSpPr txBox="1"/>
          <p:nvPr/>
        </p:nvSpPr>
        <p:spPr bwMode="auto">
          <a:xfrm>
            <a:off x="-159798" y="550416"/>
            <a:ext cx="9135122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2900" dirty="0" smtClean="0">
                <a:solidFill>
                  <a:schemeClr val="tx2"/>
                </a:solidFill>
                <a:sym typeface="Symbol"/>
              </a:rPr>
              <a:t>Some authors have reconstructed dispersals of languages, some of them related to farming dispersals, and estimated spread rates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000" b="1" dirty="0"/>
          </a:p>
        </p:txBody>
      </p:sp>
      <p:sp>
        <p:nvSpPr>
          <p:cNvPr id="5" name="Rectángulo 4"/>
          <p:cNvSpPr/>
          <p:nvPr/>
        </p:nvSpPr>
        <p:spPr>
          <a:xfrm>
            <a:off x="1420426" y="6138808"/>
            <a:ext cx="6631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Yang, Sun, </a:t>
            </a:r>
            <a:r>
              <a:rPr lang="en-US" sz="2400" dirty="0" err="1" smtClean="0"/>
              <a:t>Jin</a:t>
            </a:r>
            <a:r>
              <a:rPr lang="en-US" sz="2400" dirty="0" smtClean="0"/>
              <a:t>, &amp; Zhang, </a:t>
            </a:r>
            <a:r>
              <a:rPr lang="en-US" sz="2400" i="1" dirty="0" smtClean="0"/>
              <a:t>Nature Comm. </a:t>
            </a:r>
            <a:r>
              <a:rPr lang="en-US" sz="2400" dirty="0" smtClean="0"/>
              <a:t>(2024)</a:t>
            </a:r>
            <a:endParaRPr lang="en-US" sz="24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550416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Linguistics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78302" y="550416"/>
            <a:ext cx="8987396" cy="53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US" sz="1800" kern="0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en-US" sz="3600" kern="0" dirty="0" smtClean="0">
                <a:solidFill>
                  <a:srgbClr val="FF0000"/>
                </a:solidFill>
              </a:rPr>
              <a:t>Talks in this session on </a:t>
            </a:r>
          </a:p>
          <a:p>
            <a:pPr marL="0" indent="0" algn="ctr">
              <a:buFontTx/>
              <a:buNone/>
            </a:pPr>
            <a:r>
              <a:rPr lang="en-US" sz="3600" kern="0" dirty="0" smtClean="0">
                <a:solidFill>
                  <a:srgbClr val="FF0000"/>
                </a:solidFill>
              </a:rPr>
              <a:t>language spread</a:t>
            </a:r>
          </a:p>
          <a:p>
            <a:pPr marL="0" indent="0">
              <a:buFontTx/>
              <a:buNone/>
            </a:pPr>
            <a:endParaRPr lang="en-US" sz="2800" i="1" kern="0" dirty="0"/>
          </a:p>
          <a:p>
            <a:pPr marL="0" indent="0">
              <a:buFontTx/>
              <a:buNone/>
            </a:pPr>
            <a:r>
              <a:rPr lang="en-US" sz="2800" b="1" kern="0" dirty="0" smtClean="0"/>
              <a:t>·</a:t>
            </a:r>
            <a:r>
              <a:rPr lang="en-US" sz="2800" b="1" kern="0" dirty="0" err="1" smtClean="0"/>
              <a:t>Sizhe</a:t>
            </a:r>
            <a:r>
              <a:rPr lang="en-US" sz="2800" b="1" kern="0" dirty="0" smtClean="0"/>
              <a:t> Yang &amp; </a:t>
            </a:r>
            <a:r>
              <a:rPr lang="en-US" sz="2800" b="1" kern="0" dirty="0" err="1" smtClean="0"/>
              <a:t>Menghan</a:t>
            </a:r>
            <a:r>
              <a:rPr lang="en-US" sz="2800" b="1" kern="0" dirty="0" smtClean="0"/>
              <a:t> Zhang</a:t>
            </a:r>
            <a:r>
              <a:rPr lang="en-US" sz="2800" b="1" i="1" kern="0" dirty="0" smtClean="0"/>
              <a:t>, </a:t>
            </a:r>
          </a:p>
          <a:p>
            <a:pPr marL="0" indent="0">
              <a:buFontTx/>
              <a:buNone/>
            </a:pPr>
            <a:r>
              <a:rPr lang="en-US" sz="2800" i="1" kern="0" dirty="0" smtClean="0"/>
              <a:t>Inferring language dispersal patterns with velocity field estimation</a:t>
            </a:r>
            <a:r>
              <a:rPr lang="en-US" sz="2800" i="1" kern="0" dirty="0" smtClean="0"/>
              <a:t>.</a:t>
            </a:r>
          </a:p>
          <a:p>
            <a:pPr marL="0" indent="0">
              <a:buFontTx/>
              <a:buNone/>
            </a:pPr>
            <a:endParaRPr lang="en-US" sz="2800" i="1" kern="0" dirty="0" smtClean="0"/>
          </a:p>
          <a:p>
            <a:pPr marL="0" indent="0">
              <a:buFontTx/>
              <a:buNone/>
            </a:pPr>
            <a:r>
              <a:rPr lang="en-US" sz="2800" b="1" kern="0" dirty="0"/>
              <a:t>·Soren Wichmann,</a:t>
            </a:r>
          </a:p>
          <a:p>
            <a:pPr marL="0" indent="0">
              <a:buFontTx/>
              <a:buNone/>
            </a:pPr>
            <a:r>
              <a:rPr lang="en-US" sz="2800" i="1" kern="0" dirty="0"/>
              <a:t>Climate-induced language spread in Africa, Eurasia and South America.</a:t>
            </a:r>
          </a:p>
          <a:p>
            <a:pPr marL="0" indent="0">
              <a:buFontTx/>
              <a:buNone/>
            </a:pPr>
            <a:endParaRPr lang="en-US" sz="2800" kern="0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550416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Linguistics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5333" y="789700"/>
            <a:ext cx="8793333" cy="190678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·Ancient </a:t>
            </a:r>
            <a:r>
              <a:rPr lang="en-US" sz="2400" dirty="0"/>
              <a:t>genome-wide studies have shown that &gt;90% of the genomic ancestry of early European farmers is due to a population source in Anatolia </a:t>
            </a:r>
            <a:r>
              <a:rPr lang="en-US" sz="2400" dirty="0">
                <a:solidFill>
                  <a:srgbClr val="0000FF"/>
                </a:solidFill>
              </a:rPr>
              <a:t>(Mathieson </a:t>
            </a:r>
            <a:r>
              <a:rPr lang="en-US" sz="2400" i="1" dirty="0">
                <a:solidFill>
                  <a:srgbClr val="0000FF"/>
                </a:solidFill>
              </a:rPr>
              <a:t>et al., </a:t>
            </a:r>
            <a:r>
              <a:rPr lang="en-US" sz="2400" dirty="0">
                <a:solidFill>
                  <a:srgbClr val="0000FF"/>
                </a:solidFill>
              </a:rPr>
              <a:t>Nature 2015).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·Archaeology and Genetics can lead to independent estimations: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887218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Ancient genetics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6131933" y="3109980"/>
            <a:ext cx="2763492" cy="190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i="1" kern="0" dirty="0" smtClean="0"/>
              <a:t>C </a:t>
            </a:r>
            <a:r>
              <a:rPr lang="en-US" sz="2400" kern="0" dirty="0" smtClean="0"/>
              <a:t>= intensity of </a:t>
            </a:r>
          </a:p>
          <a:p>
            <a:pPr marL="0" indent="0">
              <a:buFontTx/>
              <a:buNone/>
            </a:pPr>
            <a:r>
              <a:rPr lang="en-US" sz="2400" kern="0" dirty="0" smtClean="0"/>
              <a:t>cultural transmission</a:t>
            </a:r>
          </a:p>
          <a:p>
            <a:pPr marL="0" indent="0">
              <a:buFontTx/>
              <a:buNone/>
            </a:pPr>
            <a:endParaRPr lang="en-US" sz="1800" kern="0" dirty="0"/>
          </a:p>
          <a:p>
            <a:pPr marL="0" indent="0">
              <a:buFontTx/>
              <a:buNone/>
            </a:pPr>
            <a:r>
              <a:rPr lang="en-US" sz="1800" kern="0" dirty="0" smtClean="0"/>
              <a:t>[1] Fort,</a:t>
            </a:r>
            <a:r>
              <a:rPr lang="en-US" sz="1800" i="1" kern="0" dirty="0" smtClean="0"/>
              <a:t> PNAS </a:t>
            </a:r>
            <a:r>
              <a:rPr lang="en-US" sz="1800" kern="0" dirty="0" smtClean="0"/>
              <a:t>2012</a:t>
            </a:r>
          </a:p>
          <a:p>
            <a:pPr marL="0" indent="0">
              <a:buFontTx/>
              <a:buNone/>
            </a:pPr>
            <a:endParaRPr lang="en-US" sz="1800" kern="0" dirty="0" smtClean="0"/>
          </a:p>
          <a:p>
            <a:pPr marL="0" indent="0">
              <a:buFontTx/>
              <a:buNone/>
            </a:pPr>
            <a:r>
              <a:rPr lang="en-US" sz="1800" kern="0" dirty="0" smtClean="0">
                <a:solidFill>
                  <a:srgbClr val="0000FF"/>
                </a:solidFill>
              </a:rPr>
              <a:t>[2] Fort &amp; Pérez-</a:t>
            </a:r>
            <a:r>
              <a:rPr lang="en-US" sz="1800" kern="0" dirty="0" err="1" smtClean="0">
                <a:solidFill>
                  <a:srgbClr val="0000FF"/>
                </a:solidFill>
              </a:rPr>
              <a:t>Losada</a:t>
            </a:r>
            <a:r>
              <a:rPr lang="en-US" sz="1800" kern="0" dirty="0" smtClean="0">
                <a:solidFill>
                  <a:srgbClr val="0000FF"/>
                </a:solidFill>
              </a:rPr>
              <a:t>, </a:t>
            </a:r>
            <a:r>
              <a:rPr lang="en-US" sz="1800" i="1" kern="0" dirty="0" smtClean="0">
                <a:solidFill>
                  <a:srgbClr val="0000FF"/>
                </a:solidFill>
              </a:rPr>
              <a:t>Nature Comm. </a:t>
            </a:r>
            <a:r>
              <a:rPr lang="en-US" sz="1800" kern="0" dirty="0" smtClean="0">
                <a:solidFill>
                  <a:srgbClr val="0000FF"/>
                </a:solidFill>
              </a:rPr>
              <a:t>2024</a:t>
            </a:r>
            <a:endParaRPr lang="en-US" sz="1800" kern="0" dirty="0">
              <a:solidFill>
                <a:srgbClr val="0000FF"/>
              </a:solidFill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624317"/>
              </p:ext>
            </p:extLst>
          </p:nvPr>
        </p:nvGraphicFramePr>
        <p:xfrm>
          <a:off x="47187" y="2313554"/>
          <a:ext cx="6506013" cy="454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Graph" r:id="rId3" imgW="10386000" imgH="7254360" progId="Origin95.Graph">
                  <p:embed/>
                </p:oleObj>
              </mc:Choice>
              <mc:Fallback>
                <p:oleObj name="Graph" r:id="rId3" imgW="10386000" imgH="72543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87" y="2313554"/>
                        <a:ext cx="6506013" cy="4544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3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00380" y="6264171"/>
            <a:ext cx="443620" cy="476250"/>
          </a:xfrm>
        </p:spPr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7901" y="6241732"/>
            <a:ext cx="8854289" cy="52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sym typeface="Symbol" pitchFamily="18" charset="2"/>
              </a:rPr>
              <a:t>J. Fort, The spread of agriculture: general laws in prehistory?</a:t>
            </a:r>
          </a:p>
          <a:p>
            <a:pPr algn="ctr"/>
            <a:r>
              <a:rPr lang="es-ES" sz="1400" i="1" dirty="0" smtClean="0">
                <a:solidFill>
                  <a:srgbClr val="FF0000"/>
                </a:solidFill>
                <a:sym typeface="Symbol" pitchFamily="18" charset="2"/>
              </a:rPr>
              <a:t>in </a:t>
            </a:r>
            <a:r>
              <a:rPr lang="es-ES" sz="1400" i="1" dirty="0" err="1" smtClean="0">
                <a:solidFill>
                  <a:srgbClr val="FF0000"/>
                </a:solidFill>
                <a:sym typeface="Symbol" pitchFamily="18" charset="2"/>
              </a:rPr>
              <a:t>Simulating</a:t>
            </a:r>
            <a:r>
              <a:rPr lang="es-ES" sz="1400" i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s-ES" sz="1400" i="1" dirty="0" err="1" smtClean="0">
                <a:solidFill>
                  <a:srgbClr val="FF0000"/>
                </a:solidFill>
                <a:sym typeface="Symbol" pitchFamily="18" charset="2"/>
              </a:rPr>
              <a:t>transitions</a:t>
            </a:r>
            <a:r>
              <a:rPr lang="es-ES" sz="1400" i="1" dirty="0" smtClean="0">
                <a:solidFill>
                  <a:srgbClr val="FF0000"/>
                </a:solidFill>
                <a:sym typeface="Symbol" pitchFamily="18" charset="2"/>
              </a:rPr>
              <a:t> to </a:t>
            </a:r>
            <a:r>
              <a:rPr lang="es-ES" sz="1400" i="1" dirty="0" err="1" smtClean="0">
                <a:solidFill>
                  <a:srgbClr val="FF0000"/>
                </a:solidFill>
                <a:sym typeface="Symbol" pitchFamily="18" charset="2"/>
              </a:rPr>
              <a:t>agriculture</a:t>
            </a:r>
            <a:r>
              <a:rPr lang="es-ES" sz="1400" i="1" dirty="0" smtClean="0">
                <a:solidFill>
                  <a:srgbClr val="FF0000"/>
                </a:solidFill>
                <a:sym typeface="Symbol" pitchFamily="18" charset="2"/>
              </a:rPr>
              <a:t> in </a:t>
            </a:r>
            <a:r>
              <a:rPr lang="es-ES" sz="1400" i="1" dirty="0" err="1" smtClean="0">
                <a:solidFill>
                  <a:srgbClr val="FF0000"/>
                </a:solidFill>
                <a:sym typeface="Symbol" pitchFamily="18" charset="2"/>
              </a:rPr>
              <a:t>prehistory</a:t>
            </a:r>
            <a:r>
              <a:rPr lang="es-ES" sz="1400" i="1" dirty="0" smtClean="0">
                <a:solidFill>
                  <a:srgbClr val="FF0000"/>
                </a:solidFill>
                <a:sym typeface="Symbol" pitchFamily="18" charset="2"/>
              </a:rPr>
              <a:t>,</a:t>
            </a:r>
          </a:p>
          <a:p>
            <a:pPr algn="ctr"/>
            <a:r>
              <a:rPr lang="es-ES" sz="1400" dirty="0" smtClean="0">
                <a:solidFill>
                  <a:srgbClr val="FF0000"/>
                </a:solidFill>
                <a:sym typeface="Symbol" pitchFamily="18" charset="2"/>
              </a:rPr>
              <a:t>eds. S. Pardo-</a:t>
            </a:r>
            <a:r>
              <a:rPr lang="es-ES" sz="1400" dirty="0" err="1" smtClean="0">
                <a:solidFill>
                  <a:srgbClr val="FF0000"/>
                </a:solidFill>
                <a:sym typeface="Symbol" pitchFamily="18" charset="2"/>
              </a:rPr>
              <a:t>Gordó</a:t>
            </a:r>
            <a:r>
              <a:rPr lang="es-ES" sz="1400" dirty="0" smtClean="0">
                <a:solidFill>
                  <a:srgbClr val="FF0000"/>
                </a:solidFill>
                <a:sym typeface="Symbol" pitchFamily="18" charset="2"/>
              </a:rPr>
              <a:t> &amp; S. </a:t>
            </a:r>
            <a:r>
              <a:rPr lang="es-ES" sz="1400" dirty="0" err="1" smtClean="0">
                <a:solidFill>
                  <a:srgbClr val="FF0000"/>
                </a:solidFill>
                <a:sym typeface="Symbol" pitchFamily="18" charset="2"/>
              </a:rPr>
              <a:t>Bergin</a:t>
            </a:r>
            <a:r>
              <a:rPr lang="es-ES" sz="14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s-ES" sz="1400" dirty="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es-ES" sz="1400" dirty="0" err="1">
                <a:solidFill>
                  <a:srgbClr val="FF0000"/>
                </a:solidFill>
                <a:sym typeface="Symbol" pitchFamily="18" charset="2"/>
              </a:rPr>
              <a:t>Springer</a:t>
            </a:r>
            <a:r>
              <a:rPr lang="es-ES" sz="1400" dirty="0">
                <a:solidFill>
                  <a:srgbClr val="FF0000"/>
                </a:solidFill>
                <a:sym typeface="Symbol" pitchFamily="18" charset="2"/>
              </a:rPr>
              <a:t>, </a:t>
            </a:r>
            <a:r>
              <a:rPr lang="es-ES" sz="1400" dirty="0" err="1" smtClean="0">
                <a:solidFill>
                  <a:srgbClr val="FF0000"/>
                </a:solidFill>
                <a:sym typeface="Symbol" pitchFamily="18" charset="2"/>
              </a:rPr>
              <a:t>Cham</a:t>
            </a:r>
            <a:r>
              <a:rPr lang="es-ES" sz="1400" dirty="0" smtClean="0">
                <a:solidFill>
                  <a:srgbClr val="FF0000"/>
                </a:solidFill>
                <a:sym typeface="Symbol" pitchFamily="18" charset="2"/>
              </a:rPr>
              <a:t>, 2021</a:t>
            </a:r>
            <a:r>
              <a:rPr lang="es-ES" sz="1400" dirty="0">
                <a:solidFill>
                  <a:srgbClr val="FF0000"/>
                </a:solidFill>
                <a:sym typeface="Symbol" pitchFamily="18" charset="2"/>
              </a:rPr>
              <a:t>), </a:t>
            </a:r>
            <a:r>
              <a:rPr lang="es-ES" sz="1400" dirty="0" smtClean="0">
                <a:solidFill>
                  <a:srgbClr val="FF0000"/>
                </a:solidFill>
                <a:sym typeface="Symbol" pitchFamily="18" charset="2"/>
              </a:rPr>
              <a:t>p. 17-28.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603682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Prehistoric dispersals of farming and herding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351059"/>
              </p:ext>
            </p:extLst>
          </p:nvPr>
        </p:nvGraphicFramePr>
        <p:xfrm>
          <a:off x="879533" y="603681"/>
          <a:ext cx="7261290" cy="5557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Graph" r:id="rId3" imgW="9802440" imgH="7502760" progId="Origin95.Graph">
                  <p:embed/>
                </p:oleObj>
              </mc:Choice>
              <mc:Fallback>
                <p:oleObj name="Graph" r:id="rId3" imgW="9802440" imgH="75027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9533" y="603681"/>
                        <a:ext cx="7261290" cy="5557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34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85583" y="856504"/>
            <a:ext cx="8987396" cy="600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US" sz="1800" kern="0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endParaRPr lang="en-US" sz="1800" kern="0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US" sz="2800" kern="0" dirty="0" smtClean="0">
                <a:solidFill>
                  <a:srgbClr val="FF0000"/>
                </a:solidFill>
              </a:rPr>
              <a:t>·Talk: </a:t>
            </a:r>
            <a:r>
              <a:rPr lang="en-US" sz="2800" b="1" kern="0" dirty="0" smtClean="0"/>
              <a:t>Mathias </a:t>
            </a:r>
            <a:r>
              <a:rPr lang="en-US" sz="2800" b="1" kern="0" dirty="0" err="1" smtClean="0"/>
              <a:t>Currat</a:t>
            </a:r>
            <a:r>
              <a:rPr lang="en-US" sz="2800" b="1" kern="0" dirty="0" smtClean="0"/>
              <a:t> &amp; Alexandros </a:t>
            </a:r>
            <a:r>
              <a:rPr lang="en-US" sz="2800" b="1" kern="0" dirty="0" err="1" smtClean="0"/>
              <a:t>Tsoupas</a:t>
            </a:r>
            <a:r>
              <a:rPr lang="en-US" sz="2800" b="1" kern="0" dirty="0" smtClean="0"/>
              <a:t>,</a:t>
            </a:r>
            <a:endParaRPr lang="en-US" sz="2800" b="1" i="1" kern="0" dirty="0" smtClean="0"/>
          </a:p>
          <a:p>
            <a:pPr marL="0" indent="0">
              <a:buFontTx/>
              <a:buNone/>
            </a:pPr>
            <a:r>
              <a:rPr lang="en-US" sz="2800" i="1" kern="0" dirty="0" smtClean="0"/>
              <a:t>Modelling population dynamics </a:t>
            </a:r>
            <a:r>
              <a:rPr lang="en-US" sz="2800" i="1" kern="0" dirty="0" smtClean="0"/>
              <a:t>on </a:t>
            </a:r>
            <a:r>
              <a:rPr lang="en-US" sz="2800" i="1" kern="0" dirty="0" smtClean="0"/>
              <a:t>the continental route of the European Neolithic expansion.</a:t>
            </a:r>
          </a:p>
          <a:p>
            <a:pPr marL="0" indent="0">
              <a:buFontTx/>
              <a:buNone/>
            </a:pPr>
            <a:endParaRPr lang="en-US" sz="2800" i="1" kern="0" dirty="0" smtClean="0"/>
          </a:p>
          <a:p>
            <a:pPr marL="0" indent="0">
              <a:buFontTx/>
              <a:buNone/>
            </a:pPr>
            <a:endParaRPr lang="en-US" sz="2800" i="1" kern="0" dirty="0"/>
          </a:p>
          <a:p>
            <a:pPr marL="0" indent="0">
              <a:buFontTx/>
              <a:buNone/>
            </a:pPr>
            <a:r>
              <a:rPr lang="en-US" sz="2800" kern="0" dirty="0" smtClean="0">
                <a:solidFill>
                  <a:srgbClr val="FF0000"/>
                </a:solidFill>
              </a:rPr>
              <a:t>·Poster: </a:t>
            </a:r>
            <a:r>
              <a:rPr lang="en-US" sz="2800" b="1" kern="0" dirty="0" smtClean="0"/>
              <a:t>Hanna Moots, </a:t>
            </a:r>
          </a:p>
          <a:p>
            <a:pPr marL="0" indent="0">
              <a:buFontTx/>
              <a:buNone/>
            </a:pPr>
            <a:r>
              <a:rPr lang="en-US" sz="2800" i="1" kern="0" dirty="0" smtClean="0"/>
              <a:t>The Neolithic transition in peninsular Italy: new methods and a growing dataset of ancient genomes.</a:t>
            </a:r>
            <a:endParaRPr lang="en-US" sz="2800" i="1" kern="0" dirty="0"/>
          </a:p>
          <a:p>
            <a:pPr marL="0" indent="0">
              <a:buFontTx/>
              <a:buNone/>
            </a:pPr>
            <a:endParaRPr lang="en-US" sz="2800" i="1" kern="0" dirty="0" smtClean="0"/>
          </a:p>
          <a:p>
            <a:pPr marL="0" indent="0">
              <a:buFontTx/>
              <a:buNone/>
            </a:pPr>
            <a:endParaRPr lang="en-US" sz="2800" kern="0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197"/>
            <a:ext cx="9144000" cy="816746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Ancient genetics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887218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Domestication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78302" y="1003176"/>
            <a:ext cx="8987396" cy="53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kern="0" dirty="0" smtClean="0">
                <a:solidFill>
                  <a:srgbClr val="FF0000"/>
                </a:solidFill>
              </a:rPr>
              <a:t>Talks in this session on domestication</a:t>
            </a:r>
          </a:p>
          <a:p>
            <a:pPr marL="0" indent="0">
              <a:buFontTx/>
              <a:buNone/>
            </a:pPr>
            <a:r>
              <a:rPr lang="en-US" sz="2800" b="1" kern="0" dirty="0" smtClean="0"/>
              <a:t>·Konstantina </a:t>
            </a:r>
            <a:r>
              <a:rPr lang="en-US" sz="2800" b="1" kern="0" dirty="0" err="1" smtClean="0"/>
              <a:t>Saliari</a:t>
            </a:r>
            <a:r>
              <a:rPr lang="en-US" sz="2800" b="1" kern="0" dirty="0" smtClean="0"/>
              <a:t> </a:t>
            </a:r>
            <a:r>
              <a:rPr lang="en-US" sz="2800" b="1" i="1" kern="0" dirty="0" smtClean="0"/>
              <a:t>et al.,</a:t>
            </a:r>
            <a:endParaRPr lang="en-US" sz="2800" b="1" i="1" kern="0" dirty="0"/>
          </a:p>
          <a:p>
            <a:pPr marL="0" indent="0">
              <a:buFontTx/>
              <a:buNone/>
            </a:pPr>
            <a:r>
              <a:rPr lang="en-US" sz="2800" i="1" kern="0" dirty="0" smtClean="0"/>
              <a:t>Cattle and aurochs in Neolithic Austria.</a:t>
            </a:r>
          </a:p>
          <a:p>
            <a:pPr marL="0" indent="0">
              <a:buFontTx/>
              <a:buNone/>
            </a:pPr>
            <a:endParaRPr lang="en-US" sz="2800" i="1" kern="0" dirty="0"/>
          </a:p>
          <a:p>
            <a:pPr marL="0" indent="0">
              <a:buFontTx/>
              <a:buNone/>
            </a:pPr>
            <a:r>
              <a:rPr lang="en-US" sz="2800" b="1" kern="0" dirty="0" smtClean="0"/>
              <a:t>·Hugo Rafael Oliveira </a:t>
            </a:r>
            <a:r>
              <a:rPr lang="en-US" sz="2800" b="1" i="1" kern="0" dirty="0" smtClean="0"/>
              <a:t>et </a:t>
            </a:r>
            <a:r>
              <a:rPr lang="en-US" sz="2800" b="1" i="1" kern="0" dirty="0"/>
              <a:t>al.,</a:t>
            </a:r>
          </a:p>
          <a:p>
            <a:pPr marL="0" indent="0">
              <a:buFontTx/>
              <a:buNone/>
            </a:pPr>
            <a:r>
              <a:rPr lang="en-US" sz="2800" i="1" kern="0" dirty="0" smtClean="0"/>
              <a:t>The domestication and spread of oat cultivation in Europe.</a:t>
            </a:r>
          </a:p>
          <a:p>
            <a:pPr marL="0" indent="0">
              <a:buFontTx/>
              <a:buNone/>
            </a:pPr>
            <a:endParaRPr lang="en-US" sz="2800" i="1" kern="0" dirty="0"/>
          </a:p>
          <a:p>
            <a:pPr marL="0" indent="0">
              <a:buFontTx/>
              <a:buNone/>
            </a:pPr>
            <a:r>
              <a:rPr lang="en-US" sz="2800" b="1" kern="0" dirty="0" smtClean="0"/>
              <a:t>·Marco </a:t>
            </a:r>
            <a:r>
              <a:rPr lang="en-US" sz="2800" b="1" kern="0" dirty="0" err="1" smtClean="0"/>
              <a:t>Merlini</a:t>
            </a:r>
            <a:r>
              <a:rPr lang="en-US" sz="2800" b="1" kern="0" dirty="0" smtClean="0"/>
              <a:t>,</a:t>
            </a:r>
            <a:endParaRPr lang="en-US" sz="2800" b="1" i="1" kern="0" dirty="0"/>
          </a:p>
          <a:p>
            <a:pPr marL="0" indent="0">
              <a:buFontTx/>
              <a:buNone/>
            </a:pPr>
            <a:r>
              <a:rPr lang="en-US" sz="2800" i="1" kern="0" dirty="0" smtClean="0"/>
              <a:t>Semi-domestication of deer.</a:t>
            </a:r>
            <a:endParaRPr lang="en-US" sz="2800" kern="0" dirty="0"/>
          </a:p>
          <a:p>
            <a:pPr marL="0" indent="0">
              <a:buFontTx/>
              <a:buNone/>
            </a:pPr>
            <a:endParaRPr 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9538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776641" y="2652871"/>
            <a:ext cx="4000500" cy="1579563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1" hangingPunct="1">
              <a:buNone/>
            </a:pPr>
            <a:r>
              <a:rPr lang="en-US" dirty="0">
                <a:solidFill>
                  <a:srgbClr val="0000FF"/>
                </a:solidFill>
              </a:rPr>
              <a:t>53 </a:t>
            </a:r>
            <a:r>
              <a:rPr lang="en-US" dirty="0" smtClean="0">
                <a:solidFill>
                  <a:srgbClr val="0000FF"/>
                </a:solidFill>
              </a:rPr>
              <a:t>sites</a:t>
            </a:r>
          </a:p>
          <a:p>
            <a:pPr algn="ctr" eaLnBrk="1" hangingPunct="1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i="1" dirty="0" smtClean="0"/>
              <a:t>r </a:t>
            </a:r>
            <a:r>
              <a:rPr lang="en-US" dirty="0" smtClean="0"/>
              <a:t>= 0.89 </a:t>
            </a:r>
            <a:r>
              <a:rPr lang="en-US" sz="2800" dirty="0" smtClean="0"/>
              <a:t>(Jericho, highest-</a:t>
            </a:r>
            <a:r>
              <a:rPr lang="en-US" sz="2800" i="1" dirty="0" smtClean="0"/>
              <a:t>r </a:t>
            </a:r>
            <a:r>
              <a:rPr lang="en-US" sz="2800" dirty="0" smtClean="0"/>
              <a:t>origin)</a:t>
            </a:r>
          </a:p>
        </p:txBody>
      </p:sp>
      <p:graphicFrame>
        <p:nvGraphicFramePr>
          <p:cNvPr id="5125" name="Object 11"/>
          <p:cNvGraphicFramePr>
            <a:graphicFrameLocks noChangeAspect="1"/>
          </p:cNvGraphicFramePr>
          <p:nvPr>
            <p:extLst/>
          </p:nvPr>
        </p:nvGraphicFramePr>
        <p:xfrm>
          <a:off x="186431" y="116313"/>
          <a:ext cx="4763493" cy="674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6" name="Graph" r:id="rId3" imgW="7556040" imgH="10692360" progId="Origin50.Graph">
                  <p:embed/>
                </p:oleObj>
              </mc:Choice>
              <mc:Fallback>
                <p:oleObj name="Graph" r:id="rId3" imgW="7556040" imgH="10692360" progId="Origin50.Graph">
                  <p:embed/>
                  <p:pic>
                    <p:nvPicPr>
                      <p:cNvPr id="512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31" y="116313"/>
                        <a:ext cx="4763493" cy="674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6 Objeto"/>
          <p:cNvGraphicFramePr>
            <a:graphicFrameLocks noChangeAspect="1"/>
          </p:cNvGraphicFramePr>
          <p:nvPr>
            <p:extLst/>
          </p:nvPr>
        </p:nvGraphicFramePr>
        <p:xfrm>
          <a:off x="4438835" y="1292512"/>
          <a:ext cx="4409782" cy="699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7" name="Ecuación" r:id="rId5" imgW="1282680" imgH="203040" progId="Equation.3">
                  <p:embed/>
                </p:oleObj>
              </mc:Choice>
              <mc:Fallback>
                <p:oleObj name="Ecuación" r:id="rId5" imgW="1282680" imgH="203040" progId="Equation.3">
                  <p:embed/>
                  <p:pic>
                    <p:nvPicPr>
                      <p:cNvPr id="8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835" y="1292512"/>
                        <a:ext cx="4409782" cy="69978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cto de flecha 4"/>
          <p:cNvCxnSpPr/>
          <p:nvPr/>
        </p:nvCxnSpPr>
        <p:spPr>
          <a:xfrm flipV="1">
            <a:off x="3263863" y="1832462"/>
            <a:ext cx="3701989" cy="7190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876365" y="557740"/>
            <a:ext cx="6267635" cy="6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dirty="0" smtClean="0">
                <a:solidFill>
                  <a:srgbClr val="000099"/>
                </a:solidFill>
              </a:rPr>
              <a:t>    Ammerman &amp;  Cavalli-Sforza (1971, 1984)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55774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Europe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887218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Models of Neolithization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78302" y="887218"/>
            <a:ext cx="8987396" cy="502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US" sz="1800" kern="0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en-US" sz="3600" kern="0" dirty="0" smtClean="0">
                <a:solidFill>
                  <a:srgbClr val="FF0000"/>
                </a:solidFill>
              </a:rPr>
              <a:t>Talks in this session</a:t>
            </a:r>
            <a:endParaRPr lang="en-US" sz="2800" b="1" kern="0" dirty="0" smtClean="0"/>
          </a:p>
          <a:p>
            <a:pPr marL="0" indent="0">
              <a:buFontTx/>
              <a:buNone/>
            </a:pPr>
            <a:r>
              <a:rPr lang="en-US" sz="2800" b="1" kern="0" dirty="0" smtClean="0"/>
              <a:t>·Niels </a:t>
            </a:r>
            <a:r>
              <a:rPr lang="en-US" sz="2800" b="1" kern="0" dirty="0" err="1" smtClean="0"/>
              <a:t>Johannsen</a:t>
            </a:r>
            <a:r>
              <a:rPr lang="en-US" sz="2800" b="1" kern="0" dirty="0" smtClean="0"/>
              <a:t>,</a:t>
            </a:r>
            <a:endParaRPr lang="en-US" sz="2800" b="1" kern="0" dirty="0"/>
          </a:p>
          <a:p>
            <a:pPr marL="0" indent="0">
              <a:buFontTx/>
              <a:buNone/>
            </a:pPr>
            <a:r>
              <a:rPr lang="en-US" sz="2800" i="1" kern="0" dirty="0" smtClean="0"/>
              <a:t>Niche construction: a framework for studying Neolithization processes.</a:t>
            </a:r>
          </a:p>
          <a:p>
            <a:pPr marL="0" indent="0">
              <a:buFontTx/>
              <a:buNone/>
            </a:pPr>
            <a:endParaRPr lang="en-US" sz="2800" i="1" kern="0" dirty="0"/>
          </a:p>
          <a:p>
            <a:pPr marL="0" indent="0">
              <a:buFontTx/>
              <a:buNone/>
            </a:pPr>
            <a:r>
              <a:rPr lang="en-US" sz="2800" b="1" kern="0" dirty="0" smtClean="0"/>
              <a:t>·Tristan Carter &amp; Rose </a:t>
            </a:r>
            <a:r>
              <a:rPr lang="en-US" sz="2800" b="1" kern="0" dirty="0" err="1" smtClean="0"/>
              <a:t>Moir</a:t>
            </a:r>
            <a:r>
              <a:rPr lang="en-US" sz="2800" b="1" i="1" kern="0" dirty="0" smtClean="0"/>
              <a:t>, </a:t>
            </a:r>
          </a:p>
          <a:p>
            <a:pPr marL="0" indent="0">
              <a:buFontTx/>
              <a:buNone/>
            </a:pPr>
            <a:r>
              <a:rPr lang="en-US" sz="2800" i="1" kern="0" dirty="0" smtClean="0"/>
              <a:t>The appropriation of HGs sacred landscapes as a mode of Neolithization.</a:t>
            </a:r>
            <a:endParaRPr 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33795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6028" y="1014274"/>
            <a:ext cx="8094216" cy="1169634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Thank-you. 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5400" dirty="0" smtClean="0"/>
              <a:t>Please enjoy the session!</a:t>
            </a:r>
            <a:endParaRPr lang="en-US" sz="54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79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9807" y="719979"/>
            <a:ext cx="3450218" cy="6001496"/>
          </a:xfrm>
          <a:solidFill>
            <a:schemeClr val="accent5"/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J. </a:t>
            </a:r>
            <a:r>
              <a:rPr lang="en-US" sz="2400" dirty="0" err="1" smtClean="0">
                <a:solidFill>
                  <a:srgbClr val="0000FF"/>
                </a:solidFill>
              </a:rPr>
              <a:t>Zilhao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i="1" dirty="0" smtClean="0">
                <a:solidFill>
                  <a:srgbClr val="0000FF"/>
                </a:solidFill>
              </a:rPr>
              <a:t>PNAS</a:t>
            </a:r>
            <a:r>
              <a:rPr lang="en-US" sz="2400" dirty="0" smtClean="0">
                <a:solidFill>
                  <a:srgbClr val="0000FF"/>
                </a:solidFill>
              </a:rPr>
              <a:t> (2002)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Only short </a:t>
            </a:r>
            <a:r>
              <a:rPr lang="en-US" sz="2400" dirty="0"/>
              <a:t>lived samples (seeds, shells, </a:t>
            </a:r>
            <a:r>
              <a:rPr lang="en-US" sz="2400" dirty="0" smtClean="0"/>
              <a:t>and bone</a:t>
            </a:r>
            <a:r>
              <a:rPr lang="en-US" sz="2400" dirty="0"/>
              <a:t>) of </a:t>
            </a:r>
            <a:r>
              <a:rPr lang="en-US" sz="2400" dirty="0" smtClean="0"/>
              <a:t>domesticates</a:t>
            </a:r>
            <a:r>
              <a:rPr lang="en-US" sz="2400" dirty="0"/>
              <a:t>, artifacts, and </a:t>
            </a:r>
            <a:r>
              <a:rPr lang="en-US" sz="2400" dirty="0" smtClean="0"/>
              <a:t>human remains</a:t>
            </a:r>
            <a:r>
              <a:rPr lang="en-US" sz="2400" dirty="0" smtClean="0">
                <a:sym typeface="Symbol" panose="05050102010706020507" pitchFamily="18" charset="2"/>
              </a:rPr>
              <a:t>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very fast spread &gt;&gt;1km/yr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very long distances per generation </a:t>
            </a:r>
            <a:r>
              <a:rPr lang="en-US" sz="2400" b="1" dirty="0" smtClean="0"/>
              <a:t>along the coast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I</a:t>
            </a:r>
            <a:r>
              <a:rPr lang="en-US" sz="2400" b="1" dirty="0" smtClean="0"/>
              <a:t>mportance of the old-wood effect</a:t>
            </a:r>
            <a:endParaRPr 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594804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Western Mediterranean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495930" y="6381750"/>
            <a:ext cx="348310" cy="339725"/>
          </a:xfrm>
        </p:spPr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25" y="594804"/>
            <a:ext cx="5244215" cy="585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4783" y="923276"/>
            <a:ext cx="8694433" cy="408372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Talks in this session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on the western Mediterranean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 smtClean="0"/>
              <a:t>·Joao </a:t>
            </a:r>
            <a:r>
              <a:rPr lang="en-US" sz="2800" b="1" dirty="0" err="1" smtClean="0"/>
              <a:t>Zilhao</a:t>
            </a:r>
            <a:r>
              <a:rPr lang="en-US" sz="2800" b="1" dirty="0" smtClean="0"/>
              <a:t>, </a:t>
            </a:r>
            <a:r>
              <a:rPr lang="en-US" sz="2800" i="1" dirty="0" smtClean="0"/>
              <a:t>New evidence from central Portugal.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·Marta </a:t>
            </a:r>
            <a:r>
              <a:rPr lang="en-US" sz="2800" b="1" dirty="0" err="1" smtClean="0"/>
              <a:t>Fitula</a:t>
            </a:r>
            <a:r>
              <a:rPr lang="en-US" sz="2800" b="1" dirty="0" smtClean="0"/>
              <a:t>, </a:t>
            </a:r>
            <a:r>
              <a:rPr lang="en-US" sz="2800" i="1" dirty="0" smtClean="0"/>
              <a:t>The Neolithic in Eastern Sicily.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·Angelo </a:t>
            </a:r>
            <a:r>
              <a:rPr lang="en-US" sz="2800" b="1" dirty="0" err="1" smtClean="0"/>
              <a:t>Vintaloro</a:t>
            </a:r>
            <a:r>
              <a:rPr lang="en-US" sz="2800" dirty="0" smtClean="0"/>
              <a:t>, </a:t>
            </a:r>
            <a:r>
              <a:rPr lang="en-US" sz="2800" i="1" dirty="0" smtClean="0"/>
              <a:t>The arrival of the Neolithic in Sicily and the western Mediterranean.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495930" y="6381750"/>
            <a:ext cx="348310" cy="339725"/>
          </a:xfrm>
        </p:spPr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594804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Western Mediterranean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95813"/>
            <a:ext cx="8229600" cy="433680"/>
          </a:xfrm>
        </p:spPr>
        <p:txBody>
          <a:bodyPr/>
          <a:lstStyle/>
          <a:p>
            <a:r>
              <a:rPr lang="es-ES" sz="2400" dirty="0" err="1" smtClean="0"/>
              <a:t>Diamond</a:t>
            </a:r>
            <a:r>
              <a:rPr lang="es-ES" sz="2400" dirty="0" smtClean="0"/>
              <a:t> &amp; </a:t>
            </a:r>
            <a:r>
              <a:rPr lang="es-ES" sz="2400" dirty="0" err="1" smtClean="0"/>
              <a:t>Bellwood</a:t>
            </a:r>
            <a:r>
              <a:rPr lang="es-ES" sz="2400" dirty="0" smtClean="0"/>
              <a:t>, </a:t>
            </a:r>
            <a:br>
              <a:rPr lang="es-ES" sz="2400" dirty="0" smtClean="0"/>
            </a:br>
            <a:r>
              <a:rPr lang="es-ES" sz="2400" dirty="0" err="1" smtClean="0">
                <a:solidFill>
                  <a:srgbClr val="FF0000"/>
                </a:solidFill>
              </a:rPr>
              <a:t>Farmers</a:t>
            </a:r>
            <a:r>
              <a:rPr lang="es-ES" sz="2400" dirty="0" smtClean="0">
                <a:solidFill>
                  <a:srgbClr val="FF0000"/>
                </a:solidFill>
              </a:rPr>
              <a:t> and </a:t>
            </a:r>
            <a:r>
              <a:rPr lang="es-ES" sz="2400" dirty="0" err="1" smtClean="0">
                <a:solidFill>
                  <a:srgbClr val="FF0000"/>
                </a:solidFill>
              </a:rPr>
              <a:t>their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languages</a:t>
            </a:r>
            <a:r>
              <a:rPr lang="es-ES" sz="2400" dirty="0" smtClean="0">
                <a:solidFill>
                  <a:srgbClr val="FF0000"/>
                </a:solidFill>
              </a:rPr>
              <a:t>: </a:t>
            </a:r>
            <a:r>
              <a:rPr lang="es-ES" sz="2400" dirty="0" err="1" smtClean="0">
                <a:solidFill>
                  <a:srgbClr val="FF0000"/>
                </a:solidFill>
              </a:rPr>
              <a:t>the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first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expansions</a:t>
            </a:r>
            <a:r>
              <a:rPr lang="es-ES" sz="2400" dirty="0" smtClean="0"/>
              <a:t>. </a:t>
            </a:r>
            <a:br>
              <a:rPr lang="es-ES" sz="2400" dirty="0" smtClean="0"/>
            </a:br>
            <a:r>
              <a:rPr lang="es-ES" sz="2400" i="1" dirty="0" err="1" smtClean="0"/>
              <a:t>Science</a:t>
            </a:r>
            <a:r>
              <a:rPr lang="es-ES" sz="2400" i="1" dirty="0" smtClean="0"/>
              <a:t> </a:t>
            </a:r>
            <a:r>
              <a:rPr lang="es-ES" sz="2400" dirty="0" smtClean="0"/>
              <a:t>(2003)</a:t>
            </a:r>
            <a:endParaRPr lang="es-E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40434" y="6483350"/>
            <a:ext cx="285404" cy="374650"/>
          </a:xfrm>
        </p:spPr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16" y="1879583"/>
            <a:ext cx="8404518" cy="4426214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45724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Farming homelands and dispersals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3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45724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Prehistoric dispersals of farming and herding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850696" y="6589272"/>
            <a:ext cx="7247299" cy="26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1600" dirty="0" smtClean="0">
                <a:solidFill>
                  <a:srgbClr val="FF0000"/>
                </a:solidFill>
                <a:sym typeface="Symbol" pitchFamily="18" charset="2"/>
              </a:rPr>
              <a:t>J. Fort, </a:t>
            </a:r>
            <a:r>
              <a:rPr lang="en-US" sz="1600" dirty="0">
                <a:solidFill>
                  <a:srgbClr val="FF0000"/>
                </a:solidFill>
              </a:rPr>
              <a:t>Tendencies in the tempo of </a:t>
            </a:r>
            <a:r>
              <a:rPr lang="en-US" sz="1600" dirty="0" err="1">
                <a:solidFill>
                  <a:srgbClr val="FF0000"/>
                </a:solidFill>
              </a:rPr>
              <a:t>premodern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expansions. Submitted (2024)</a:t>
            </a:r>
            <a:endParaRPr lang="es-ES" sz="16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88100"/>
              </p:ext>
            </p:extLst>
          </p:nvPr>
        </p:nvGraphicFramePr>
        <p:xfrm>
          <a:off x="177608" y="277436"/>
          <a:ext cx="8247301" cy="631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Graph" r:id="rId3" imgW="9802440" imgH="7502760" progId="Origin95.Graph">
                  <p:embed/>
                </p:oleObj>
              </mc:Choice>
              <mc:Fallback>
                <p:oleObj name="Graph" r:id="rId3" imgW="9802440" imgH="75027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608" y="277436"/>
                        <a:ext cx="8247301" cy="6311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31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887218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South Asia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078" y="3860118"/>
            <a:ext cx="5005971" cy="2997882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4908683" y="4540709"/>
            <a:ext cx="1487216" cy="47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>
                <a:solidFill>
                  <a:srgbClr val="FF0000"/>
                </a:solidFill>
              </a:rPr>
              <a:t>0.6 km/yr</a:t>
            </a:r>
            <a:endParaRPr lang="en-US" sz="2000" kern="0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3" y="970273"/>
            <a:ext cx="6253856" cy="2806790"/>
          </a:xfrm>
          <a:prstGeom prst="rect">
            <a:avLst/>
          </a:prstGeom>
        </p:spPr>
      </p:pic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68874" y="3777063"/>
            <a:ext cx="1968909" cy="23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Sites shown with blue symbols have 14C dates available,</a:t>
            </a:r>
          </a:p>
          <a:p>
            <a:pPr marL="0" indent="0">
              <a:buNone/>
            </a:pPr>
            <a:r>
              <a:rPr lang="en-US" sz="1600" dirty="0"/>
              <a:t>and those in red are archaeologically dated.</a:t>
            </a:r>
            <a:endParaRPr lang="en-US" sz="1600" kern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75091" y="887218"/>
            <a:ext cx="1968909" cy="234305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err="1" smtClean="0"/>
              <a:t>Gangal</a:t>
            </a:r>
            <a:r>
              <a:rPr lang="en-US" sz="2400" dirty="0" smtClean="0"/>
              <a:t>,</a:t>
            </a:r>
          </a:p>
          <a:p>
            <a:pPr marL="0" indent="0" algn="ctr">
              <a:buNone/>
            </a:pPr>
            <a:r>
              <a:rPr lang="en-US" sz="2400" dirty="0" err="1" smtClean="0"/>
              <a:t>Sarson</a:t>
            </a:r>
            <a:r>
              <a:rPr lang="en-US" sz="2400" dirty="0" smtClean="0"/>
              <a:t> &amp;</a:t>
            </a:r>
          </a:p>
          <a:p>
            <a:pPr marL="0" indent="0" algn="ctr">
              <a:buNone/>
            </a:pPr>
            <a:r>
              <a:rPr lang="en-US" sz="2400" dirty="0" err="1" smtClean="0"/>
              <a:t>Shukurov</a:t>
            </a:r>
            <a:r>
              <a:rPr lang="en-US" sz="2400" dirty="0" smtClean="0"/>
              <a:t>,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The Near-Eastern Roots of the Neolithic in South </a:t>
            </a:r>
            <a:r>
              <a:rPr lang="en-US" sz="2400" dirty="0" smtClean="0">
                <a:solidFill>
                  <a:srgbClr val="FF0000"/>
                </a:solidFill>
              </a:rPr>
              <a:t>Asia</a:t>
            </a:r>
            <a:r>
              <a:rPr lang="en-US" sz="2400" dirty="0" smtClean="0"/>
              <a:t>,</a:t>
            </a:r>
          </a:p>
          <a:p>
            <a:pPr marL="0" indent="0" algn="ctr">
              <a:buNone/>
            </a:pPr>
            <a:r>
              <a:rPr lang="en-US" sz="2400" i="1" dirty="0" err="1" smtClean="0"/>
              <a:t>PLoS</a:t>
            </a:r>
            <a:r>
              <a:rPr lang="en-US" sz="2400" i="1" dirty="0" smtClean="0"/>
              <a:t> One</a:t>
            </a:r>
          </a:p>
          <a:p>
            <a:pPr marL="0" indent="0" algn="ctr">
              <a:buNone/>
            </a:pPr>
            <a:r>
              <a:rPr lang="en-US" sz="2400" dirty="0" smtClean="0"/>
              <a:t>(2014)</a:t>
            </a:r>
            <a:endParaRPr lang="en-US" sz="2400" dirty="0"/>
          </a:p>
        </p:txBody>
      </p:sp>
      <p:cxnSp>
        <p:nvCxnSpPr>
          <p:cNvPr id="9" name="Conector recto de flecha 8"/>
          <p:cNvCxnSpPr/>
          <p:nvPr/>
        </p:nvCxnSpPr>
        <p:spPr>
          <a:xfrm flipH="1">
            <a:off x="5220071" y="4819861"/>
            <a:ext cx="168675" cy="2574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4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156604" y="0"/>
            <a:ext cx="8987396" cy="600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kern="0" dirty="0" smtClean="0">
                <a:solidFill>
                  <a:srgbClr val="FF0000"/>
                </a:solidFill>
              </a:rPr>
              <a:t>Talks in this session will also cover </a:t>
            </a:r>
          </a:p>
          <a:p>
            <a:pPr marL="0" indent="0" algn="ctr">
              <a:buFontTx/>
              <a:buNone/>
            </a:pPr>
            <a:r>
              <a:rPr lang="en-US" sz="4000" kern="0" dirty="0" smtClean="0">
                <a:solidFill>
                  <a:srgbClr val="FF0000"/>
                </a:solidFill>
              </a:rPr>
              <a:t>the following regions</a:t>
            </a:r>
          </a:p>
          <a:p>
            <a:pPr marL="0" indent="0">
              <a:buFontTx/>
              <a:buNone/>
            </a:pPr>
            <a:endParaRPr lang="en-US" sz="2800" b="1" kern="0" dirty="0" smtClean="0"/>
          </a:p>
          <a:p>
            <a:pPr marL="0" indent="0">
              <a:buFontTx/>
              <a:buNone/>
            </a:pPr>
            <a:r>
              <a:rPr lang="en-US" sz="2800" b="1" kern="0" dirty="0" smtClean="0"/>
              <a:t>·Graeme </a:t>
            </a:r>
            <a:r>
              <a:rPr lang="en-US" sz="2800" b="1" kern="0" dirty="0" err="1" smtClean="0"/>
              <a:t>Sarson</a:t>
            </a:r>
            <a:r>
              <a:rPr lang="en-US" sz="2800" b="1" kern="0" dirty="0" smtClean="0"/>
              <a:t> </a:t>
            </a:r>
            <a:r>
              <a:rPr lang="en-US" sz="2800" b="1" i="1" kern="0" dirty="0" smtClean="0"/>
              <a:t>et al</a:t>
            </a:r>
            <a:r>
              <a:rPr lang="en-US" sz="2800" b="1" kern="0" dirty="0" smtClean="0"/>
              <a:t>., </a:t>
            </a:r>
            <a:r>
              <a:rPr lang="en-US" sz="2800" i="1" kern="0" dirty="0" smtClean="0"/>
              <a:t>South Asia.</a:t>
            </a:r>
            <a:endParaRPr lang="en-US" sz="2800" i="1" kern="0" dirty="0"/>
          </a:p>
          <a:p>
            <a:pPr marL="0" indent="0">
              <a:buNone/>
            </a:pPr>
            <a:r>
              <a:rPr lang="en-US" sz="2800" b="1" kern="0" dirty="0"/>
              <a:t>·Lasse Sorensen, </a:t>
            </a:r>
            <a:r>
              <a:rPr lang="en-US" sz="2800" i="1" kern="0" dirty="0"/>
              <a:t>South Scandinavia.</a:t>
            </a:r>
          </a:p>
          <a:p>
            <a:pPr marL="0" indent="0">
              <a:buFontTx/>
              <a:buNone/>
            </a:pPr>
            <a:r>
              <a:rPr lang="en-US" sz="2800" b="1" kern="0" dirty="0" smtClean="0"/>
              <a:t>·</a:t>
            </a:r>
            <a:r>
              <a:rPr lang="en-US" sz="2800" b="1" kern="0" dirty="0"/>
              <a:t>Joaquim </a:t>
            </a:r>
            <a:r>
              <a:rPr lang="en-US" sz="2800" b="1" kern="0" dirty="0" err="1"/>
              <a:t>Soler</a:t>
            </a:r>
            <a:r>
              <a:rPr lang="en-US" sz="2800" b="1" kern="0" dirty="0"/>
              <a:t> </a:t>
            </a:r>
            <a:r>
              <a:rPr lang="en-US" sz="2800" b="1" i="1" kern="0" dirty="0"/>
              <a:t>et al</a:t>
            </a:r>
            <a:r>
              <a:rPr lang="en-US" sz="2800" b="1" kern="0" dirty="0"/>
              <a:t>., </a:t>
            </a:r>
            <a:r>
              <a:rPr lang="en-US" sz="2800" i="1" kern="0" dirty="0"/>
              <a:t>The western Sahara.</a:t>
            </a:r>
          </a:p>
          <a:p>
            <a:pPr marL="0" indent="0">
              <a:buNone/>
            </a:pPr>
            <a:r>
              <a:rPr lang="en-US" sz="2800" b="1" kern="0" dirty="0" smtClean="0"/>
              <a:t>·</a:t>
            </a:r>
            <a:r>
              <a:rPr lang="en-US" sz="2800" b="1" kern="0" dirty="0" smtClean="0"/>
              <a:t>Christopher </a:t>
            </a:r>
            <a:r>
              <a:rPr lang="en-US" sz="2800" b="1" kern="0" dirty="0" err="1" smtClean="0"/>
              <a:t>Edens</a:t>
            </a:r>
            <a:r>
              <a:rPr lang="en-US" sz="2800" b="1" kern="0" dirty="0" smtClean="0"/>
              <a:t>, </a:t>
            </a:r>
            <a:r>
              <a:rPr lang="en-US" sz="2800" i="1" kern="0" dirty="0" smtClean="0"/>
              <a:t>Southwest Arabia.</a:t>
            </a:r>
          </a:p>
          <a:p>
            <a:pPr marL="0" indent="0">
              <a:buFontTx/>
              <a:buNone/>
            </a:pPr>
            <a:r>
              <a:rPr lang="en-US" sz="2800" b="1" kern="0" dirty="0" smtClean="0"/>
              <a:t>·Maria </a:t>
            </a:r>
            <a:r>
              <a:rPr lang="en-US" sz="2800" b="1" kern="0" dirty="0" err="1" smtClean="0"/>
              <a:t>Guagnin</a:t>
            </a:r>
            <a:r>
              <a:rPr lang="en-US" sz="2800" b="1" kern="0" dirty="0" smtClean="0"/>
              <a:t> &amp; Alexander </a:t>
            </a:r>
            <a:r>
              <a:rPr lang="en-US" sz="2800" b="1" kern="0" dirty="0" err="1" smtClean="0"/>
              <a:t>Wasse</a:t>
            </a:r>
            <a:r>
              <a:rPr lang="en-US" sz="2800" b="1" i="1" kern="0" dirty="0" smtClean="0"/>
              <a:t>, </a:t>
            </a:r>
            <a:r>
              <a:rPr lang="en-US" sz="2800" i="1" kern="0" dirty="0" smtClean="0"/>
              <a:t>Northern Arabia &amp; the Jordanian </a:t>
            </a:r>
            <a:r>
              <a:rPr lang="en-US" sz="2800" i="1" kern="0" dirty="0" err="1" smtClean="0"/>
              <a:t>Badia</a:t>
            </a:r>
            <a:r>
              <a:rPr lang="en-US" sz="2800" i="1" kern="0" dirty="0" smtClean="0"/>
              <a:t>.</a:t>
            </a:r>
          </a:p>
          <a:p>
            <a:pPr marL="0" indent="0">
              <a:buFontTx/>
              <a:buNone/>
            </a:pPr>
            <a:r>
              <a:rPr lang="en-US" sz="2800" b="1" i="1" kern="0" dirty="0" smtClean="0"/>
              <a:t>·</a:t>
            </a:r>
            <a:r>
              <a:rPr lang="en-US" sz="2800" b="1" kern="0" dirty="0" smtClean="0"/>
              <a:t>Alan Simmons, </a:t>
            </a:r>
            <a:r>
              <a:rPr lang="en-US" sz="2800" i="1" kern="0" dirty="0" smtClean="0"/>
              <a:t>Cyprus.</a:t>
            </a:r>
          </a:p>
          <a:p>
            <a:pPr marL="0" indent="0">
              <a:buFontTx/>
              <a:buNone/>
            </a:pPr>
            <a:endParaRPr lang="en-US" sz="2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20338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1040" y="6245225"/>
            <a:ext cx="365760" cy="329311"/>
          </a:xfrm>
        </p:spPr>
        <p:txBody>
          <a:bodyPr/>
          <a:lstStyle/>
          <a:p>
            <a:pPr>
              <a:defRPr/>
            </a:pPr>
            <a:fld id="{F78007D9-453F-4072-B27B-699CD5BF1816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 bwMode="auto">
          <a:xfrm>
            <a:off x="-192023" y="1515587"/>
            <a:ext cx="93360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Identification of boom and bust patterns by plotting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Summed Probability Distributions (SPDs)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during thousands of years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0560"/>
            <a:ext cx="7786426" cy="4104534"/>
          </a:xfrm>
          <a:prstGeom prst="rect">
            <a:avLst/>
          </a:prstGeom>
        </p:spPr>
      </p:pic>
      <p:sp>
        <p:nvSpPr>
          <p:cNvPr id="7" name="5 CuadroTexto"/>
          <p:cNvSpPr txBox="1"/>
          <p:nvPr/>
        </p:nvSpPr>
        <p:spPr bwMode="auto">
          <a:xfrm>
            <a:off x="1438184" y="907109"/>
            <a:ext cx="6729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Shennan </a:t>
            </a:r>
            <a:r>
              <a:rPr lang="en-US" sz="2800" i="1" dirty="0" smtClean="0">
                <a:solidFill>
                  <a:srgbClr val="0000FF"/>
                </a:solidFill>
              </a:rPr>
              <a:t>et al., Nature Comm</a:t>
            </a:r>
            <a:r>
              <a:rPr lang="en-US" sz="2800" dirty="0" smtClean="0">
                <a:solidFill>
                  <a:srgbClr val="0000FF"/>
                </a:solidFill>
              </a:rPr>
              <a:t>. (2013)</a:t>
            </a:r>
          </a:p>
        </p:txBody>
      </p:sp>
      <p:sp>
        <p:nvSpPr>
          <p:cNvPr id="3" name="CuadroTexto 2"/>
          <p:cNvSpPr txBox="1"/>
          <p:nvPr/>
        </p:nvSpPr>
        <p:spPr bwMode="auto">
          <a:xfrm>
            <a:off x="7602986" y="3300434"/>
            <a:ext cx="16562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s-ES" sz="2400" dirty="0" smtClean="0"/>
              <a:t>Central </a:t>
            </a:r>
          </a:p>
          <a:p>
            <a:pPr eaLnBrk="1" hangingPunct="1"/>
            <a:r>
              <a:rPr lang="es-ES" sz="2400" dirty="0" smtClean="0"/>
              <a:t>and </a:t>
            </a:r>
          </a:p>
          <a:p>
            <a:pPr eaLnBrk="1" hangingPunct="1"/>
            <a:r>
              <a:rPr lang="es-ES" sz="2400" dirty="0" err="1" smtClean="0"/>
              <a:t>Northwest</a:t>
            </a:r>
            <a:r>
              <a:rPr lang="es-ES" sz="2400" dirty="0" smtClean="0"/>
              <a:t> </a:t>
            </a:r>
          </a:p>
          <a:p>
            <a:pPr eaLnBrk="1" hangingPunct="1"/>
            <a:r>
              <a:rPr lang="es-ES" sz="2400" dirty="0" err="1" smtClean="0"/>
              <a:t>Europe</a:t>
            </a:r>
            <a:endParaRPr lang="ca-ES" sz="2400" dirty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197"/>
            <a:ext cx="9144000" cy="816746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Demography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8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defRPr sz="36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9474</TotalTime>
  <Words>803</Words>
  <Application>Microsoft Office PowerPoint</Application>
  <PresentationFormat>Presentación en pantalla (4:3)</PresentationFormat>
  <Paragraphs>189</Paragraphs>
  <Slides>21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Mathematica1</vt:lpstr>
      <vt:lpstr>Symbol</vt:lpstr>
      <vt:lpstr>Diseño predeterminado</vt:lpstr>
      <vt:lpstr>Graph</vt:lpstr>
      <vt:lpstr>Ecuación</vt:lpstr>
      <vt:lpstr>Origin Project</vt:lpstr>
      <vt:lpstr>Presentación de PowerPoint</vt:lpstr>
      <vt:lpstr>Presentación de PowerPoint</vt:lpstr>
      <vt:lpstr>Presentación de PowerPoint</vt:lpstr>
      <vt:lpstr>Presentación de PowerPoint</vt:lpstr>
      <vt:lpstr>Diamond &amp; Bellwood,  Farmers and their languages: the first expansions.  Science (2003)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UdG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jfort</dc:creator>
  <cp:lastModifiedBy>Joaquim Fort</cp:lastModifiedBy>
  <cp:revision>1705</cp:revision>
  <cp:lastPrinted>2024-11-03T11:08:27Z</cp:lastPrinted>
  <dcterms:created xsi:type="dcterms:W3CDTF">2010-04-08T13:01:24Z</dcterms:created>
  <dcterms:modified xsi:type="dcterms:W3CDTF">2024-11-03T11:44:07Z</dcterms:modified>
</cp:coreProperties>
</file>